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727" r:id="rId5"/>
    <p:sldMasterId id="2147483734" r:id="rId6"/>
  </p:sldMasterIdLst>
  <p:notesMasterIdLst>
    <p:notesMasterId r:id="rId20"/>
  </p:notesMasterIdLst>
  <p:handoutMasterIdLst>
    <p:handoutMasterId r:id="rId21"/>
  </p:handoutMasterIdLst>
  <p:sldIdLst>
    <p:sldId id="2025" r:id="rId7"/>
    <p:sldId id="3613" r:id="rId8"/>
    <p:sldId id="3625" r:id="rId9"/>
    <p:sldId id="3628" r:id="rId10"/>
    <p:sldId id="3612" r:id="rId11"/>
    <p:sldId id="2859" r:id="rId12"/>
    <p:sldId id="3608" r:id="rId13"/>
    <p:sldId id="3630" r:id="rId14"/>
    <p:sldId id="3629" r:id="rId15"/>
    <p:sldId id="2039" r:id="rId16"/>
    <p:sldId id="3631" r:id="rId17"/>
    <p:sldId id="3606" r:id="rId18"/>
    <p:sldId id="2462" r:id="rId19"/>
  </p:sldIdLst>
  <p:sldSz cx="12192000" cy="6858000"/>
  <p:notesSz cx="10018713" cy="68897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6" clrIdx="0"/>
  <p:cmAuthor id="2" name="Emanuela Vedovati" initials="EV" lastIdx="14" clrIdx="1"/>
  <p:cmAuthor id="3" name="Paolo Agnelli"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6D74"/>
    <a:srgbClr val="ADD0DB"/>
    <a:srgbClr val="79A9B6"/>
    <a:srgbClr val="00ACFD"/>
    <a:srgbClr val="C8F9F9"/>
    <a:srgbClr val="FA9992"/>
    <a:srgbClr val="0070C0"/>
    <a:srgbClr val="F3CDC3"/>
    <a:srgbClr val="FFCFBB"/>
    <a:srgbClr val="C1E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4" autoAdjust="0"/>
    <p:restoredTop sz="93380" autoAdjust="0"/>
  </p:normalViewPr>
  <p:slideViewPr>
    <p:cSldViewPr>
      <p:cViewPr varScale="1">
        <p:scale>
          <a:sx n="121" d="100"/>
          <a:sy n="121" d="100"/>
        </p:scale>
        <p:origin x="58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6AFD9EC-AA39-47E8-9FA2-954CB03DF0EE}"/>
              </a:ext>
            </a:extLst>
          </p:cNvPr>
          <p:cNvSpPr>
            <a:spLocks noGrp="1"/>
          </p:cNvSpPr>
          <p:nvPr>
            <p:ph type="hdr" sz="quarter"/>
          </p:nvPr>
        </p:nvSpPr>
        <p:spPr>
          <a:xfrm>
            <a:off x="1" y="0"/>
            <a:ext cx="4341520" cy="345864"/>
          </a:xfrm>
          <a:prstGeom prst="rect">
            <a:avLst/>
          </a:prstGeom>
        </p:spPr>
        <p:txBody>
          <a:bodyPr vert="horz" lIns="92411" tIns="46206" rIns="92411" bIns="46206" rtlCol="0"/>
          <a:lstStyle>
            <a:lvl1pPr algn="l">
              <a:defRPr sz="1200"/>
            </a:lvl1pPr>
          </a:lstStyle>
          <a:p>
            <a:endParaRPr lang="x-none"/>
          </a:p>
        </p:txBody>
      </p:sp>
      <p:sp>
        <p:nvSpPr>
          <p:cNvPr id="3" name="Datumsplatzhalter 2">
            <a:extLst>
              <a:ext uri="{FF2B5EF4-FFF2-40B4-BE49-F238E27FC236}">
                <a16:creationId xmlns:a16="http://schemas.microsoft.com/office/drawing/2014/main" id="{6BAC83E6-DACB-4A92-AD77-71E1FD27BF62}"/>
              </a:ext>
            </a:extLst>
          </p:cNvPr>
          <p:cNvSpPr>
            <a:spLocks noGrp="1"/>
          </p:cNvSpPr>
          <p:nvPr>
            <p:ph type="dt" sz="quarter" idx="1"/>
          </p:nvPr>
        </p:nvSpPr>
        <p:spPr>
          <a:xfrm>
            <a:off x="5674854" y="0"/>
            <a:ext cx="4341520" cy="345864"/>
          </a:xfrm>
          <a:prstGeom prst="rect">
            <a:avLst/>
          </a:prstGeom>
        </p:spPr>
        <p:txBody>
          <a:bodyPr vert="horz" lIns="92411" tIns="46206" rIns="92411" bIns="46206" rtlCol="0"/>
          <a:lstStyle>
            <a:lvl1pPr algn="r">
              <a:defRPr sz="1200"/>
            </a:lvl1pPr>
          </a:lstStyle>
          <a:p>
            <a:fld id="{035DDC87-76A4-418B-B03A-45321637D4E2}" type="datetimeFigureOut">
              <a:rPr lang="x-none" smtClean="0"/>
              <a:t>16.09.2022</a:t>
            </a:fld>
            <a:endParaRPr lang="x-none"/>
          </a:p>
        </p:txBody>
      </p:sp>
      <p:sp>
        <p:nvSpPr>
          <p:cNvPr id="4" name="Fußzeilenplatzhalter 3">
            <a:extLst>
              <a:ext uri="{FF2B5EF4-FFF2-40B4-BE49-F238E27FC236}">
                <a16:creationId xmlns:a16="http://schemas.microsoft.com/office/drawing/2014/main" id="{6A855F61-A8C9-458D-BA76-8CA43AE901FA}"/>
              </a:ext>
            </a:extLst>
          </p:cNvPr>
          <p:cNvSpPr>
            <a:spLocks noGrp="1"/>
          </p:cNvSpPr>
          <p:nvPr>
            <p:ph type="ftr" sz="quarter" idx="2"/>
          </p:nvPr>
        </p:nvSpPr>
        <p:spPr>
          <a:xfrm>
            <a:off x="1" y="6543886"/>
            <a:ext cx="4341520" cy="345864"/>
          </a:xfrm>
          <a:prstGeom prst="rect">
            <a:avLst/>
          </a:prstGeom>
        </p:spPr>
        <p:txBody>
          <a:bodyPr vert="horz" lIns="92411" tIns="46206" rIns="92411" bIns="46206" rtlCol="0" anchor="b"/>
          <a:lstStyle>
            <a:lvl1pPr algn="l">
              <a:defRPr sz="1200"/>
            </a:lvl1pPr>
          </a:lstStyle>
          <a:p>
            <a:endParaRPr lang="x-none"/>
          </a:p>
        </p:txBody>
      </p:sp>
      <p:sp>
        <p:nvSpPr>
          <p:cNvPr id="5" name="Foliennummernplatzhalter 4">
            <a:extLst>
              <a:ext uri="{FF2B5EF4-FFF2-40B4-BE49-F238E27FC236}">
                <a16:creationId xmlns:a16="http://schemas.microsoft.com/office/drawing/2014/main" id="{49268993-89E4-48FF-8FB1-E2E2C86C7561}"/>
              </a:ext>
            </a:extLst>
          </p:cNvPr>
          <p:cNvSpPr>
            <a:spLocks noGrp="1"/>
          </p:cNvSpPr>
          <p:nvPr>
            <p:ph type="sldNum" sz="quarter" idx="3"/>
          </p:nvPr>
        </p:nvSpPr>
        <p:spPr>
          <a:xfrm>
            <a:off x="5674854" y="6543886"/>
            <a:ext cx="4341520" cy="345864"/>
          </a:xfrm>
          <a:prstGeom prst="rect">
            <a:avLst/>
          </a:prstGeom>
        </p:spPr>
        <p:txBody>
          <a:bodyPr vert="horz" lIns="92411" tIns="46206" rIns="92411" bIns="46206" rtlCol="0" anchor="b"/>
          <a:lstStyle>
            <a:lvl1pPr algn="r">
              <a:defRPr sz="1200"/>
            </a:lvl1pPr>
          </a:lstStyle>
          <a:p>
            <a:fld id="{7D365C09-9BCF-48B3-A937-EB6CBDF9F3F6}" type="slidenum">
              <a:rPr lang="x-none" smtClean="0"/>
              <a:t>‹Nr.›</a:t>
            </a:fld>
            <a:endParaRPr lang="x-none"/>
          </a:p>
        </p:txBody>
      </p:sp>
    </p:spTree>
    <p:extLst>
      <p:ext uri="{BB962C8B-B14F-4D97-AF65-F5344CB8AC3E}">
        <p14:creationId xmlns:p14="http://schemas.microsoft.com/office/powerpoint/2010/main" val="248196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341442" cy="344488"/>
          </a:xfrm>
          <a:prstGeom prst="rect">
            <a:avLst/>
          </a:prstGeom>
        </p:spPr>
        <p:txBody>
          <a:bodyPr vert="horz" lIns="96607" tIns="48303" rIns="96607" bIns="48303" rtlCol="0"/>
          <a:lstStyle>
            <a:lvl1pPr algn="l">
              <a:defRPr sz="1300"/>
            </a:lvl1pPr>
          </a:lstStyle>
          <a:p>
            <a:endParaRPr lang="de-DE"/>
          </a:p>
        </p:txBody>
      </p:sp>
      <p:sp>
        <p:nvSpPr>
          <p:cNvPr id="3" name="Datumsplatzhalter 2"/>
          <p:cNvSpPr>
            <a:spLocks noGrp="1"/>
          </p:cNvSpPr>
          <p:nvPr>
            <p:ph type="dt" idx="1"/>
          </p:nvPr>
        </p:nvSpPr>
        <p:spPr>
          <a:xfrm>
            <a:off x="5674955" y="1"/>
            <a:ext cx="4341442" cy="344488"/>
          </a:xfrm>
          <a:prstGeom prst="rect">
            <a:avLst/>
          </a:prstGeom>
        </p:spPr>
        <p:txBody>
          <a:bodyPr vert="horz" lIns="96607" tIns="48303" rIns="96607" bIns="48303" rtlCol="0"/>
          <a:lstStyle>
            <a:lvl1pPr algn="r">
              <a:defRPr sz="1300"/>
            </a:lvl1pPr>
          </a:lstStyle>
          <a:p>
            <a:fld id="{5E8D1F0A-F1C6-407E-BDF4-E1D620532693}" type="datetimeFigureOut">
              <a:rPr lang="de-DE" smtClean="0"/>
              <a:t>16.09.2022</a:t>
            </a:fld>
            <a:endParaRPr lang="de-DE"/>
          </a:p>
        </p:txBody>
      </p:sp>
      <p:sp>
        <p:nvSpPr>
          <p:cNvPr id="4" name="Folienbildplatzhalter 3"/>
          <p:cNvSpPr>
            <a:spLocks noGrp="1" noRot="1" noChangeAspect="1"/>
          </p:cNvSpPr>
          <p:nvPr>
            <p:ph type="sldImg" idx="2"/>
          </p:nvPr>
        </p:nvSpPr>
        <p:spPr>
          <a:xfrm>
            <a:off x="2711450" y="517525"/>
            <a:ext cx="4595813" cy="2584450"/>
          </a:xfrm>
          <a:prstGeom prst="rect">
            <a:avLst/>
          </a:prstGeom>
          <a:noFill/>
          <a:ln w="12700">
            <a:solidFill>
              <a:prstClr val="black"/>
            </a:solidFill>
          </a:ln>
        </p:spPr>
        <p:txBody>
          <a:bodyPr vert="horz" lIns="96607" tIns="48303" rIns="96607" bIns="48303" rtlCol="0" anchor="ctr"/>
          <a:lstStyle/>
          <a:p>
            <a:endParaRPr lang="de-DE"/>
          </a:p>
        </p:txBody>
      </p:sp>
      <p:sp>
        <p:nvSpPr>
          <p:cNvPr id="5" name="Notizenplatzhalter 4"/>
          <p:cNvSpPr>
            <a:spLocks noGrp="1"/>
          </p:cNvSpPr>
          <p:nvPr>
            <p:ph type="body" sz="quarter" idx="3"/>
          </p:nvPr>
        </p:nvSpPr>
        <p:spPr>
          <a:xfrm>
            <a:off x="1001872" y="3272633"/>
            <a:ext cx="8014970" cy="3100387"/>
          </a:xfrm>
          <a:prstGeom prst="rect">
            <a:avLst/>
          </a:prstGeom>
        </p:spPr>
        <p:txBody>
          <a:bodyPr vert="horz" lIns="96607" tIns="48303" rIns="96607" bIns="48303"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544067"/>
            <a:ext cx="4341442" cy="344488"/>
          </a:xfrm>
          <a:prstGeom prst="rect">
            <a:avLst/>
          </a:prstGeom>
        </p:spPr>
        <p:txBody>
          <a:bodyPr vert="horz" lIns="96607" tIns="48303" rIns="96607" bIns="48303" rtlCol="0" anchor="b"/>
          <a:lstStyle>
            <a:lvl1pPr algn="l">
              <a:defRPr sz="1300"/>
            </a:lvl1pPr>
          </a:lstStyle>
          <a:p>
            <a:endParaRPr lang="de-DE"/>
          </a:p>
        </p:txBody>
      </p:sp>
      <p:sp>
        <p:nvSpPr>
          <p:cNvPr id="7" name="Foliennummernplatzhalter 6"/>
          <p:cNvSpPr>
            <a:spLocks noGrp="1"/>
          </p:cNvSpPr>
          <p:nvPr>
            <p:ph type="sldNum" sz="quarter" idx="5"/>
          </p:nvPr>
        </p:nvSpPr>
        <p:spPr>
          <a:xfrm>
            <a:off x="5674955" y="6544067"/>
            <a:ext cx="4341442" cy="344488"/>
          </a:xfrm>
          <a:prstGeom prst="rect">
            <a:avLst/>
          </a:prstGeom>
        </p:spPr>
        <p:txBody>
          <a:bodyPr vert="horz" lIns="96607" tIns="48303" rIns="96607" bIns="48303" rtlCol="0" anchor="b"/>
          <a:lstStyle>
            <a:lvl1pPr algn="r">
              <a:defRPr sz="1300"/>
            </a:lvl1pPr>
          </a:lstStyle>
          <a:p>
            <a:fld id="{DE46770E-A8F2-4728-B806-380FB6CBA876}" type="slidenum">
              <a:rPr lang="de-DE" smtClean="0"/>
              <a:t>‹Nr.›</a:t>
            </a:fld>
            <a:endParaRPr lang="de-DE"/>
          </a:p>
        </p:txBody>
      </p:sp>
    </p:spTree>
    <p:extLst>
      <p:ext uri="{BB962C8B-B14F-4D97-AF65-F5344CB8AC3E}">
        <p14:creationId xmlns:p14="http://schemas.microsoft.com/office/powerpoint/2010/main" val="74820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E46770E-A8F2-4728-B806-380FB6CBA876}" type="slidenum">
              <a:rPr lang="de-DE" smtClean="0"/>
              <a:t>13</a:t>
            </a:fld>
            <a:endParaRPr lang="de-DE"/>
          </a:p>
        </p:txBody>
      </p:sp>
    </p:spTree>
    <p:extLst>
      <p:ext uri="{BB962C8B-B14F-4D97-AF65-F5344CB8AC3E}">
        <p14:creationId xmlns:p14="http://schemas.microsoft.com/office/powerpoint/2010/main" val="10980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8" name="AutoShape 12" descr="data:image/jpg;base64,/9j/4AAQSkZJRgABAQAAAQABAAD/2wCEAAkGBhQSEBUUEhMWFRQVGBQYGBgTFRYbFxcXHx0WHxUfHRYcHCYfGiIvIh0VHy8gJCcpOC04FR4xNTAqNSYrLCkBCQoKDQsNGQ4PGTIlHyU0MCwvLDEqNC8sMjQ1LDQuMC8sNTQtMi00NCwuLzQyKSwtLC80NS8sLDQsLDU1LC4sLf/AABEIADAAyAMBIgACEQEDEQH/xAAcAAABBQEBAQAAAAAAAAAAAAAGAAECBAUHAwj/xABCEAACAAQCBgcEBgcJAAAAAAABAgADBBESIQUGEzFBURQiU2FxkaEHFYHRFjKSscHhIzVCQ3KC0jNSVGJzk7Kz8P/EABsBAAEFAQEAAAAAAAAAAAAAAAQAAQIDBQYH/8QANREAAQMDAgIHBgUFAAAAAAAAAQACAwQRIRIxBUETUWGBkaHBFBUWIlPwBlJxseEyQ2KSov/aAAwDAQACEQMRAD8AGy2+PaXSzGF1SYRzCOR5gQT+zXREufWMZoDCUpcKcwWuACRxtvtG9pP2oTpU2aiUowymZbsXFrGwJstlvw8RGW2MadTivQ5qyQTGCGPUQATcgbrnnQJvZTf9t/lEJtNMUXZHUc2VgPMiO+6u6UNTSypxXCZi3Kg3A3jfHP8A2la3TNpNo1RQlkxMbljezZDcOHOJvhaxuq6DpeKzVE/QCIAjf5ts2PJc9xQsUQLDmPOHgZdBZSxQsURHdn4Qrwkk+KFiho9KUIzqHfAhIDMBiwjicPHwhJjgXUMXfD4o6pWarUknRU6ZIUTC0ksJr5seRBt1fAARym8WPYWWug6OsZVhxYCLG2VLFCxQ0NeK0bZSxQxaGhXhJWT4os0uj5swEy0ZgDYldwPLfFWCPV6mx075XtOX/rMEU0QnlEZNrrO4nVuoqV07QCRbB7TZZvuKo7F/T+qF7iqOxf0/qgll6Jv+z6RJqFV34QRa97DfuyMbHumP858FyHxXUfSb4lDHuKp7F/T5wvcNT2L+nzguOhGvbAb8sOf3R6TdAslsaYb7rgC8R92Q7dJ+yf4pqPpDzQd7gqexf0+cN7hqexf0/qgxfRFt628RHk2i+70EP7qj/OfBMfxXUfSb5oLqqKZKIExGS+YxcRex4wo2NapOASB3Tf8AmIeMaeMRSuYDsuyoKk1dMydwsTy71kUGkZkiaJkpijqTYj1BByI7o1NM68VVVL2UxlCG2IImHFbdc3J+6MFoaKtTgLAq91PE94kc0EjY2yu76hfq2n/g/EwPT9TlrNK1EybcyZeyWwyxvgU2J5AWvbnBDqF+raf+D8TEdF6WTp1VTkgOGSYo/vKUQNbwI9RGlYFrQfvC4XpZYp6h0W+e4aggUa+JJqWl9FkClVylhLGPCDYtfcedrRqa7ajSDJ6VTrgC2Z1l7nl5Yio3BrXOWR4wP696pTZVU7y5bPKmsWBRS1mObKQN2dyOd46PoCcJFHSy6llSYypLCuRctbJfG1oqYC4uY9adTIyBsNTSnJ3F98Zv6rE0VpKbKCil0WwpsusSqzmHFsBzPPM5xW9peqssyDVSkCulseEWxIcrkcxcG/jGn7Rel7GX0TaWxHabG+Pd1d2dr3vbujT0dSzZ+jhLqgRNmSmR8Vr3IIBNuO4xYW3vGUCycxGOsaQLmxAcS4j/ACufvCFdRtSJKyBVVShiy41V81RLXBI4kjPPdFqk1yp51LUzZsiUJMtgstCFLTLjqjDbInLd38oI9H0rTKBZUxTLYyTKYHgQuAkcxxHjHJDqDWiZs+jsSDbFcbM9+MndFbrxgaAi4DFXSSuqJLEEWzgC+bZt3966HLkmZoHCi3Z6eyoueZ3ARW0hTSqLR6TZ9DIeaAisEQYQx3FmIJ8TnnG3KkTaXRgWXaZOlSbLhFwXA4Dj+NoztU9NrpGjeTUZzFBSaCLEg7mtw/AiLLDA52QbXvs6QZjD7mxN7H09UM6raqSqra1s+WEkXcpJl3CkL9bPfbfYC1zfhFzVjT1HWzTTNQypasCUIUHIcGIAKm2dwYKtUKIyqU00xT+hZ5ZJHVmISSrA8QQ3mCIEtN1VdTzDT0VIJMvcryJeIuOBx2sD4jLnENOhoPjhGCY1cskd9v6DrsABz7ScKdP7O6dK/ZzWdpbqXkpnZgv9orPvyyyyuG35RqaSotGU9apn7MO6oqSyn6NALgEgCwueLcor6maqz5VQKisnHbMrhJbPicg2xFiTwHBYHvavIYVwbCcJloA1siQXuL7rwxsxmrTzUmaqqrEJmJGnJGM9nqeecrE1xqJT1s3YIiy1IUYAArEfWbLLffygh9nVIJkqcCf3iW7+o0AkE+rNW6U03Z2xNNQAtnbqNmBziFK+04ce1H8bYIuFuZyGkf8AQWlrVrNKkjZ0zY5oYXZRdFscxc7zlwy3wI6Xqto4a5ZiBfyGEeI6w+MWKjQjLnY3MKXodgL4TG+2rjZleUyEvG+FYOmZzoA0xrYQtr8L3t91+cWKfS5sEmOWUhgykk7yDfxy390eA0Y1uPwj0k6KcZ2PkIl7dD1INz3jbK0ZettQCqbXFnh6wBxAZA58xvgioNNozYZ6Yb7mlg2vnkVue61vSAyp0YzENniAAHVtlwjRomdQdoLYetiv9Xv7ordVwnYW8lbFO8bnxTe0Mpjp8F7YH3gixxi4zhRU1v0kJ/R3FvqzFJH7RDi5tCjnqkh0riF7LwUh3D4iOr1KHGiVPILuqLa7Mqi5sLkgC54CIsM90Nbuiha/LC+g9XNGGmpZUljiMtQCQLAnMmB/WD2edIqjUpUPJc4fqrcggWBDXBGUck6fN7SZ9t/nC6fN7Sb9t/nBZqGuFi3zXNx8HqIpDKybJvf5evfmu2StD1qrbpwb/M1MpbzDAHygf102VJSNtW6RUzgVVpoFxzKqMpajeAvG17xzPp83tJv23+cPpDSE2ewac7OwUKC3BRuH/t8M6cFtgPO6si4RI2VrnPFtzZoaezbl1rZpfaFXJLwCdcDIF0VmH8x3/GK1BrjVyZjTEnMWfNtp1gTwyO74WjGseUKx5QP0juta/slPn5BnfAWu2t9WZ+3277S1srYcPLB9W3wi3W+0CtmphM7CDv2aqpP8wz8rQO2PKFY8oWt3WnNJTkgljcbYC2KXXCslIqS6h1RRYABMh8VirSacnypxnJNZZrElmy6199xax8oo2PKFY8obU7rU+ghF/lGd8DP6rdqNeq13VjUMCu4IFVfioFm+MXm9p1cVw40/iEsYvl6QKYTyhWPKJdI/rVRoqV1gY247AtBNYagTtvtn2tiMZIJsd4FwQBuyAEPpPWKoqFCz5zTFBuAcIF+eQEZ1jyhWPKI6nbXVvQxag7SLjY2CaN7Q1FtKZ8wLTlOZt+7bjGFY8os0mkJsoES3ZASCQvE8OEJpsboLitEeIUb6YG17Z/Qg+iIpeiWA6k8j+f8AAmPQJULazA8yQpPnGENYart5nn+UN9Iart5nn+UPrcdz5fyuK+DJRtMB4ojTSYU2dMX+kT9xy9Yl70c3wSPDG4HnaBv6RVXbzfP8ob6Q1XbzPP8AKIkNO6mPwjVD++3/AFRBMepmZYkQHghAP2szFrR1KZMuYrIzbQWLCxJvvsT8PKBX6Q1XbzPP8ol9JKv/ABE3z/KE7I0jHd/Kdv4PmDtRmBP32K/rXLwrSrhw2SZla37e+GjHq9ITZxUzXdyuQLG9hfhChLtaCm9kpmQE30iy/9k="/>
          <p:cNvSpPr>
            <a:spLocks noChangeAspect="1" noChangeArrowheads="1"/>
          </p:cNvSpPr>
          <p:nvPr userDrawn="1"/>
        </p:nvSpPr>
        <p:spPr bwMode="auto">
          <a:xfrm>
            <a:off x="80433" y="-225425"/>
            <a:ext cx="2540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sz="1800">
              <a:solidFill>
                <a:srgbClr val="000000"/>
              </a:solidFill>
              <a:latin typeface="Arial"/>
            </a:endParaRPr>
          </a:p>
        </p:txBody>
      </p:sp>
      <p:sp>
        <p:nvSpPr>
          <p:cNvPr id="21"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a14="http://schemas.microsoft.com/office/drawing/2010/main" xmlns="" w="25400" algn="ctr">
                <a:solidFill>
                  <a:srgbClr val="000000"/>
                </a:solidFill>
                <a:round/>
                <a:headEnd type="none" w="sm" len="sm"/>
                <a:tailEnd type="none" w="med" len="lg"/>
              </a14:hiddenLine>
            </a:ext>
          </a:extLst>
        </p:spPr>
        <p:txBody>
          <a:bodyPr/>
          <a:lstStyle/>
          <a:p>
            <a:endParaRPr lang="it-IT" sz="1800"/>
          </a:p>
        </p:txBody>
      </p:sp>
    </p:spTree>
    <p:extLst>
      <p:ext uri="{BB962C8B-B14F-4D97-AF65-F5344CB8AC3E}">
        <p14:creationId xmlns:p14="http://schemas.microsoft.com/office/powerpoint/2010/main" val="107751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feld 3"/>
          <p:cNvSpPr txBox="1"/>
          <p:nvPr userDrawn="1"/>
        </p:nvSpPr>
        <p:spPr>
          <a:xfrm>
            <a:off x="9840417" y="6453339"/>
            <a:ext cx="2112235" cy="276999"/>
          </a:xfrm>
          <a:prstGeom prst="rect">
            <a:avLst/>
          </a:prstGeom>
          <a:noFill/>
        </p:spPr>
        <p:txBody>
          <a:bodyPr wrap="square" rtlCol="0">
            <a:spAutoFit/>
          </a:bodyPr>
          <a:lstStyle/>
          <a:p>
            <a:pPr algn="r"/>
            <a:r>
              <a:rPr lang="de-DE" sz="1200">
                <a:solidFill>
                  <a:schemeClr val="tx1">
                    <a:lumMod val="65000"/>
                    <a:lumOff val="35000"/>
                  </a:schemeClr>
                </a:solidFill>
              </a:rPr>
              <a:t>| ©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Tree>
    <p:extLst>
      <p:ext uri="{BB962C8B-B14F-4D97-AF65-F5344CB8AC3E}">
        <p14:creationId xmlns:p14="http://schemas.microsoft.com/office/powerpoint/2010/main" val="368960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38980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6" name="Textfeld 5"/>
          <p:cNvSpPr txBox="1"/>
          <p:nvPr userDrawn="1"/>
        </p:nvSpPr>
        <p:spPr>
          <a:xfrm>
            <a:off x="10224459" y="6453339"/>
            <a:ext cx="1728192" cy="276999"/>
          </a:xfrm>
          <a:prstGeom prst="rect">
            <a:avLst/>
          </a:prstGeom>
          <a:noFill/>
        </p:spPr>
        <p:txBody>
          <a:bodyPr wrap="square" rtlCol="0">
            <a:spAutoFit/>
          </a:bodyPr>
          <a:lstStyle/>
          <a:p>
            <a:pPr algn="r"/>
            <a:r>
              <a:rPr lang="de-DE" sz="1200">
                <a:solidFill>
                  <a:schemeClr val="tx1">
                    <a:lumMod val="65000"/>
                    <a:lumOff val="35000"/>
                  </a:schemeClr>
                </a:solidFill>
              </a:rPr>
              <a:t>|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49872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412689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a14="http://schemas.microsoft.com/office/drawing/2010/main" xmlns="" w="25400" algn="ctr">
                <a:solidFill>
                  <a:srgbClr val="000000"/>
                </a:solidFill>
                <a:round/>
                <a:headEnd type="none" w="sm" len="sm"/>
                <a:tailEnd type="none" w="med" len="lg"/>
              </a14:hiddenLine>
            </a:ext>
          </a:extLst>
        </p:spPr>
        <p:txBody>
          <a:bodyPr/>
          <a:lstStyle/>
          <a:p>
            <a:endParaRPr lang="it-IT" sz="1800"/>
          </a:p>
        </p:txBody>
      </p:sp>
      <p:pic>
        <p:nvPicPr>
          <p:cNvPr id="4" name="Grafik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652399" y="2924944"/>
            <a:ext cx="2887205" cy="930322"/>
          </a:xfrm>
          <a:prstGeom prst="rect">
            <a:avLst/>
          </a:prstGeom>
        </p:spPr>
      </p:pic>
    </p:spTree>
    <p:extLst>
      <p:ext uri="{BB962C8B-B14F-4D97-AF65-F5344CB8AC3E}">
        <p14:creationId xmlns:p14="http://schemas.microsoft.com/office/powerpoint/2010/main" val="3128956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838201" y="6356353"/>
            <a:ext cx="2743200" cy="365125"/>
          </a:xfrm>
          <a:prstGeom prst="rect">
            <a:avLst/>
          </a:prstGeom>
        </p:spPr>
        <p:txBody>
          <a:bodyPr/>
          <a:lstStyle/>
          <a:p>
            <a:fld id="{CD0F0226-75B0-4BCF-A652-8EBE9FD2993D}" type="datetimeFigureOut">
              <a:rPr lang="it-IT" smtClean="0"/>
              <a:t>16/09/2022</a:t>
            </a:fld>
            <a:endParaRPr lang="it-IT"/>
          </a:p>
        </p:txBody>
      </p:sp>
      <p:sp>
        <p:nvSpPr>
          <p:cNvPr id="5" name="Fußzeilenplatzhalter 4"/>
          <p:cNvSpPr>
            <a:spLocks noGrp="1"/>
          </p:cNvSpPr>
          <p:nvPr>
            <p:ph type="ftr" sz="quarter" idx="11"/>
          </p:nvPr>
        </p:nvSpPr>
        <p:spPr>
          <a:xfrm>
            <a:off x="4038601" y="6356353"/>
            <a:ext cx="4114800" cy="365125"/>
          </a:xfrm>
          <a:prstGeom prst="rect">
            <a:avLst/>
          </a:prstGeom>
        </p:spPr>
        <p:txBody>
          <a:bodyPr/>
          <a:lstStyle/>
          <a:p>
            <a:endParaRPr lang="it-IT"/>
          </a:p>
        </p:txBody>
      </p:sp>
      <p:sp>
        <p:nvSpPr>
          <p:cNvPr id="6" name="Foliennummernplatzhalter 5"/>
          <p:cNvSpPr>
            <a:spLocks noGrp="1"/>
          </p:cNvSpPr>
          <p:nvPr>
            <p:ph type="sldNum" sz="quarter" idx="12"/>
          </p:nvPr>
        </p:nvSpPr>
        <p:spPr>
          <a:xfrm>
            <a:off x="8610600" y="6356353"/>
            <a:ext cx="2743200" cy="365125"/>
          </a:xfrm>
          <a:prstGeom prst="rect">
            <a:avLst/>
          </a:prstGeom>
        </p:spPr>
        <p:txBody>
          <a:bodyPr/>
          <a:lstStyle/>
          <a:p>
            <a:fld id="{7EE6224B-5644-4C0A-9A82-69C601DDE47A}" type="slidenum">
              <a:rPr lang="it-IT" smtClean="0"/>
              <a:t>‹Nr.›</a:t>
            </a:fld>
            <a:endParaRPr lang="it-IT"/>
          </a:p>
        </p:txBody>
      </p:sp>
    </p:spTree>
    <p:extLst>
      <p:ext uri="{BB962C8B-B14F-4D97-AF65-F5344CB8AC3E}">
        <p14:creationId xmlns:p14="http://schemas.microsoft.com/office/powerpoint/2010/main" val="115475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feld 3"/>
          <p:cNvSpPr txBox="1"/>
          <p:nvPr userDrawn="1"/>
        </p:nvSpPr>
        <p:spPr>
          <a:xfrm>
            <a:off x="9840417" y="6453339"/>
            <a:ext cx="2112235" cy="276999"/>
          </a:xfrm>
          <a:prstGeom prst="rect">
            <a:avLst/>
          </a:prstGeom>
          <a:noFill/>
        </p:spPr>
        <p:txBody>
          <a:bodyPr wrap="square" rtlCol="0">
            <a:spAutoFit/>
          </a:bodyPr>
          <a:lstStyle/>
          <a:p>
            <a:pPr algn="r"/>
            <a:r>
              <a:rPr lang="de-DE" sz="1200">
                <a:solidFill>
                  <a:schemeClr val="tx1">
                    <a:lumMod val="65000"/>
                    <a:lumOff val="35000"/>
                  </a:schemeClr>
                </a:solidFill>
              </a:rPr>
              <a:t>| ©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cxnSp>
        <p:nvCxnSpPr>
          <p:cNvPr id="6" name="Connettore 1 5">
            <a:extLst>
              <a:ext uri="{FF2B5EF4-FFF2-40B4-BE49-F238E27FC236}">
                <a16:creationId xmlns:a16="http://schemas.microsoft.com/office/drawing/2014/main" id="{04AC0342-55DA-D24A-B795-3E7461104427}"/>
              </a:ext>
            </a:extLst>
          </p:cNvPr>
          <p:cNvCxnSpPr/>
          <p:nvPr userDrawn="1"/>
        </p:nvCxnSpPr>
        <p:spPr>
          <a:xfrm>
            <a:off x="503380" y="764704"/>
            <a:ext cx="624069" cy="0"/>
          </a:xfrm>
          <a:prstGeom prst="line">
            <a:avLst/>
          </a:prstGeom>
          <a:ln w="57150">
            <a:solidFill>
              <a:srgbClr val="7D716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7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60486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6" name="Textfeld 5"/>
          <p:cNvSpPr txBox="1"/>
          <p:nvPr userDrawn="1"/>
        </p:nvSpPr>
        <p:spPr>
          <a:xfrm>
            <a:off x="10224459" y="6453339"/>
            <a:ext cx="1728192" cy="276999"/>
          </a:xfrm>
          <a:prstGeom prst="rect">
            <a:avLst/>
          </a:prstGeom>
          <a:noFill/>
        </p:spPr>
        <p:txBody>
          <a:bodyPr wrap="square" rtlCol="0">
            <a:spAutoFit/>
          </a:bodyPr>
          <a:lstStyle/>
          <a:p>
            <a:pPr algn="r"/>
            <a:r>
              <a:rPr lang="de-DE" sz="1200">
                <a:solidFill>
                  <a:schemeClr val="tx1">
                    <a:lumMod val="65000"/>
                    <a:lumOff val="35000"/>
                  </a:schemeClr>
                </a:solidFill>
              </a:rPr>
              <a:t>|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245163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117956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a14="http://schemas.microsoft.com/office/drawing/2010/main" xmlns="" w="25400" algn="ctr">
                <a:solidFill>
                  <a:srgbClr val="000000"/>
                </a:solidFill>
                <a:round/>
                <a:headEnd type="none" w="sm" len="sm"/>
                <a:tailEnd type="none" w="med" len="lg"/>
              </a14:hiddenLine>
            </a:ext>
          </a:extLst>
        </p:spPr>
        <p:txBody>
          <a:bodyPr/>
          <a:lstStyle/>
          <a:p>
            <a:endParaRPr lang="it-IT" sz="1800"/>
          </a:p>
        </p:txBody>
      </p:sp>
      <p:pic>
        <p:nvPicPr>
          <p:cNvPr id="4" name="Grafik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03913" y="2963839"/>
            <a:ext cx="2091675" cy="930322"/>
          </a:xfrm>
          <a:prstGeom prst="rect">
            <a:avLst/>
          </a:prstGeom>
        </p:spPr>
      </p:pic>
    </p:spTree>
    <p:extLst>
      <p:ext uri="{BB962C8B-B14F-4D97-AF65-F5344CB8AC3E}">
        <p14:creationId xmlns:p14="http://schemas.microsoft.com/office/powerpoint/2010/main" val="25575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9CFCC459-9E74-A94B-86A4-BB13D79F2C0D}"/>
              </a:ext>
            </a:extLst>
          </p:cNvPr>
          <p:cNvSpPr>
            <a:spLocks noGrp="1"/>
          </p:cNvSpPr>
          <p:nvPr>
            <p:ph type="subTitle" idx="1" hasCustomPrompt="1"/>
          </p:nvPr>
        </p:nvSpPr>
        <p:spPr>
          <a:xfrm>
            <a:off x="381000" y="451861"/>
            <a:ext cx="640080" cy="318452"/>
          </a:xfrm>
          <a:prstGeom prst="rect">
            <a:avLst/>
          </a:prstGeom>
        </p:spPr>
        <p:txBody>
          <a:bodyPr/>
          <a:lstStyle>
            <a:lvl1pPr marL="0" indent="0" algn="ctr">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1</a:t>
            </a:r>
          </a:p>
        </p:txBody>
      </p:sp>
      <p:pic>
        <p:nvPicPr>
          <p:cNvPr id="7" name="Grafik 5">
            <a:extLst>
              <a:ext uri="{FF2B5EF4-FFF2-40B4-BE49-F238E27FC236}">
                <a16:creationId xmlns:a16="http://schemas.microsoft.com/office/drawing/2014/main" id="{8A96D054-6252-9946-AC41-C4C840CF90A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73" b="-378"/>
          <a:stretch/>
        </p:blipFill>
        <p:spPr>
          <a:xfrm>
            <a:off x="350520" y="128087"/>
            <a:ext cx="7574280" cy="6601831"/>
          </a:xfrm>
          <a:prstGeom prst="rect">
            <a:avLst/>
          </a:prstGeom>
        </p:spPr>
      </p:pic>
      <p:sp>
        <p:nvSpPr>
          <p:cNvPr id="4" name="Rechteck 5">
            <a:extLst>
              <a:ext uri="{FF2B5EF4-FFF2-40B4-BE49-F238E27FC236}">
                <a16:creationId xmlns:a16="http://schemas.microsoft.com/office/drawing/2014/main" id="{09552CB4-8742-B54B-ACF7-52995BC3CB20}"/>
              </a:ext>
            </a:extLst>
          </p:cNvPr>
          <p:cNvSpPr/>
          <p:nvPr userDrawn="1"/>
        </p:nvSpPr>
        <p:spPr>
          <a:xfrm>
            <a:off x="8289422" y="273175"/>
            <a:ext cx="3521580" cy="2508379"/>
          </a:xfrm>
          <a:prstGeom prst="rect">
            <a:avLst/>
          </a:prstGeom>
        </p:spPr>
        <p:txBody>
          <a:bodyPr wrap="square">
            <a:spAutoFit/>
          </a:bodyPr>
          <a:lstStyle/>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Fondatori (2009): </a:t>
            </a:r>
            <a:r>
              <a:rPr lang="it-IT" sz="1400" kern="0">
                <a:solidFill>
                  <a:schemeClr val="tx1">
                    <a:lumMod val="65000"/>
                    <a:lumOff val="35000"/>
                  </a:schemeClr>
                </a:solidFill>
                <a:latin typeface="+mj-lt"/>
                <a:ea typeface="Calibri" pitchFamily="34" charset="0"/>
                <a:cs typeface="Calibri" pitchFamily="34" charset="0"/>
              </a:rPr>
              <a:t>Evelyn Oberleiter e </a:t>
            </a:r>
            <a:r>
              <a:rPr lang="it-IT" sz="1400" kern="0" err="1">
                <a:solidFill>
                  <a:schemeClr val="tx1">
                    <a:lumMod val="65000"/>
                    <a:lumOff val="35000"/>
                  </a:schemeClr>
                </a:solidFill>
                <a:latin typeface="+mj-lt"/>
                <a:ea typeface="Calibri" pitchFamily="34" charset="0"/>
                <a:cs typeface="Calibri" pitchFamily="34" charset="0"/>
              </a:rPr>
              <a:t>Günther</a:t>
            </a:r>
            <a:r>
              <a:rPr lang="it-IT" sz="1400" kern="0">
                <a:solidFill>
                  <a:schemeClr val="tx1">
                    <a:lumMod val="65000"/>
                    <a:lumOff val="35000"/>
                  </a:schemeClr>
                </a:solidFill>
                <a:latin typeface="+mj-lt"/>
                <a:ea typeface="Calibri" pitchFamily="34" charset="0"/>
                <a:cs typeface="Calibri" pitchFamily="34" charset="0"/>
              </a:rPr>
              <a:t> Reifer</a:t>
            </a:r>
            <a:r>
              <a:rPr lang="it-IT" sz="1050" kern="0">
                <a:solidFill>
                  <a:schemeClr val="tx1">
                    <a:lumMod val="65000"/>
                    <a:lumOff val="35000"/>
                  </a:schemeClr>
                </a:solidFill>
                <a:latin typeface="+mj-lt"/>
                <a:ea typeface="Calibri" pitchFamily="34" charset="0"/>
                <a:cs typeface="Calibri" pitchFamily="34" charset="0"/>
              </a:rPr>
              <a:t> </a:t>
            </a:r>
            <a:endParaRPr lang="it-IT" sz="600" kern="0">
              <a:solidFill>
                <a:schemeClr val="tx1">
                  <a:lumMod val="65000"/>
                  <a:lumOff val="35000"/>
                </a:schemeClr>
              </a:solidFill>
              <a:latin typeface="+mj-lt"/>
              <a:ea typeface="Calibri" pitchFamily="34" charset="0"/>
              <a:cs typeface="Calibri" pitchFamily="34" charset="0"/>
            </a:endParaRPr>
          </a:p>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Terra Team: </a:t>
            </a:r>
            <a:r>
              <a:rPr lang="it-IT" sz="1400" kern="0">
                <a:solidFill>
                  <a:schemeClr val="tx1">
                    <a:lumMod val="65000"/>
                    <a:lumOff val="35000"/>
                  </a:schemeClr>
                </a:solidFill>
                <a:latin typeface="+mj-lt"/>
                <a:ea typeface="Calibri" pitchFamily="34" charset="0"/>
                <a:cs typeface="Calibri" pitchFamily="34" charset="0"/>
              </a:rPr>
              <a:t>25 consulenti</a:t>
            </a:r>
          </a:p>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Clienti: </a:t>
            </a:r>
            <a:r>
              <a:rPr lang="it-IT" sz="1400" kern="0">
                <a:solidFill>
                  <a:schemeClr val="tx1">
                    <a:lumMod val="65000"/>
                    <a:lumOff val="35000"/>
                  </a:schemeClr>
                </a:solidFill>
                <a:latin typeface="+mj-lt"/>
                <a:ea typeface="Calibri" pitchFamily="34" charset="0"/>
                <a:cs typeface="Calibri" pitchFamily="34" charset="0"/>
              </a:rPr>
              <a:t>diversi settori</a:t>
            </a:r>
          </a:p>
          <a:p>
            <a:pPr defTabSz="914282">
              <a:defRPr/>
            </a:pPr>
            <a:r>
              <a:rPr lang="it-IT" sz="1400" b="1" kern="0">
                <a:solidFill>
                  <a:schemeClr val="tx1">
                    <a:lumMod val="65000"/>
                    <a:lumOff val="35000"/>
                  </a:schemeClr>
                </a:solidFill>
                <a:latin typeface="+mj-lt"/>
                <a:ea typeface="Calibri" pitchFamily="34" charset="0"/>
                <a:cs typeface="Calibri" pitchFamily="34" charset="0"/>
              </a:rPr>
              <a:t>Nazioni Unite: </a:t>
            </a:r>
            <a:r>
              <a:rPr lang="it-IT" sz="1400" kern="0">
                <a:solidFill>
                  <a:schemeClr val="tx1">
                    <a:lumMod val="65000"/>
                    <a:lumOff val="35000"/>
                  </a:schemeClr>
                </a:solidFill>
                <a:latin typeface="+mj-lt"/>
                <a:ea typeface="Calibri" pitchFamily="34" charset="0"/>
                <a:cs typeface="Calibri" pitchFamily="34" charset="0"/>
              </a:rPr>
              <a:t>Riconoscimento nel 2012 dall’Università delle Nazioni Unite come </a:t>
            </a:r>
          </a:p>
          <a:p>
            <a:pPr defTabSz="914282">
              <a:spcAft>
                <a:spcPts val="1800"/>
              </a:spcAft>
              <a:defRPr/>
            </a:pPr>
            <a:r>
              <a:rPr lang="it-IT" sz="1400" kern="0">
                <a:solidFill>
                  <a:schemeClr val="tx1">
                    <a:lumMod val="65000"/>
                    <a:lumOff val="35000"/>
                  </a:schemeClr>
                </a:solidFill>
                <a:latin typeface="+mj-lt"/>
                <a:ea typeface="Calibri" pitchFamily="34" charset="0"/>
                <a:cs typeface="Calibri" pitchFamily="34" charset="0"/>
              </a:rPr>
              <a:t>“Centro di competenza  per la formazione nell’ambito dello sviluppo sostenibile” </a:t>
            </a:r>
          </a:p>
        </p:txBody>
      </p:sp>
      <p:sp>
        <p:nvSpPr>
          <p:cNvPr id="6" name="Rechteck 4">
            <a:extLst>
              <a:ext uri="{FF2B5EF4-FFF2-40B4-BE49-F238E27FC236}">
                <a16:creationId xmlns:a16="http://schemas.microsoft.com/office/drawing/2014/main" id="{15BBA592-A24C-5F4B-8B01-BD3958DC7B7C}"/>
              </a:ext>
            </a:extLst>
          </p:cNvPr>
          <p:cNvSpPr/>
          <p:nvPr userDrawn="1"/>
        </p:nvSpPr>
        <p:spPr>
          <a:xfrm>
            <a:off x="3915109" y="273176"/>
            <a:ext cx="3703888" cy="1600438"/>
          </a:xfrm>
          <a:prstGeom prst="rect">
            <a:avLst/>
          </a:prstGeom>
          <a:solidFill>
            <a:srgbClr val="DCDCDC">
              <a:alpha val="50196"/>
            </a:srgbClr>
          </a:solidFill>
        </p:spPr>
        <p:txBody>
          <a:bodyPr wrap="square">
            <a:spAutoFit/>
          </a:bodyPr>
          <a:lstStyle/>
          <a:p>
            <a:pPr defTabSz="914282">
              <a:defRPr/>
            </a:pPr>
            <a:r>
              <a:rPr lang="it-IT" sz="1400" kern="0">
                <a:solidFill>
                  <a:schemeClr val="tx1">
                    <a:lumMod val="65000"/>
                    <a:lumOff val="35000"/>
                  </a:schemeClr>
                </a:solidFill>
                <a:latin typeface="+mj-lt"/>
                <a:ea typeface="Calibri" pitchFamily="34" charset="0"/>
                <a:cs typeface="Calibri" pitchFamily="34" charset="0"/>
              </a:rPr>
              <a:t>Terra </a:t>
            </a:r>
            <a:r>
              <a:rPr lang="it-IT" sz="1400" kern="0" err="1">
                <a:solidFill>
                  <a:schemeClr val="tx1">
                    <a:lumMod val="65000"/>
                    <a:lumOff val="35000"/>
                  </a:schemeClr>
                </a:solidFill>
                <a:latin typeface="+mj-lt"/>
                <a:ea typeface="Calibri" pitchFamily="34" charset="0"/>
                <a:cs typeface="Calibri" pitchFamily="34" charset="0"/>
              </a:rPr>
              <a:t>Institute</a:t>
            </a:r>
            <a:r>
              <a:rPr lang="it-IT" sz="1400" kern="0">
                <a:solidFill>
                  <a:schemeClr val="tx1">
                    <a:lumMod val="65000"/>
                    <a:lumOff val="35000"/>
                  </a:schemeClr>
                </a:solidFill>
                <a:latin typeface="+mj-lt"/>
                <a:ea typeface="Calibri" pitchFamily="34" charset="0"/>
                <a:cs typeface="Calibri" pitchFamily="34" charset="0"/>
              </a:rPr>
              <a:t> è un </a:t>
            </a:r>
            <a:r>
              <a:rPr lang="it-IT" sz="1400" b="1" kern="0">
                <a:solidFill>
                  <a:schemeClr val="tx1">
                    <a:lumMod val="65000"/>
                    <a:lumOff val="35000"/>
                  </a:schemeClr>
                </a:solidFill>
                <a:latin typeface="+mj-lt"/>
                <a:ea typeface="Calibri" pitchFamily="34" charset="0"/>
                <a:cs typeface="Calibri" pitchFamily="34" charset="0"/>
              </a:rPr>
              <a:t>centro di competenza</a:t>
            </a:r>
            <a:r>
              <a:rPr lang="it-IT" sz="1400" kern="0">
                <a:solidFill>
                  <a:schemeClr val="tx1">
                    <a:lumMod val="65000"/>
                    <a:lumOff val="35000"/>
                  </a:schemeClr>
                </a:solidFill>
                <a:latin typeface="+mj-lt"/>
                <a:ea typeface="Calibri" pitchFamily="34" charset="0"/>
                <a:cs typeface="Calibri" pitchFamily="34" charset="0"/>
              </a:rPr>
              <a:t> per lo sviluppo e l’implementazione di percorsi di sostenibilità e di innovazione all’interno delle aziende e nella società</a:t>
            </a:r>
            <a:r>
              <a:rPr lang="en-US" sz="1400" kern="0">
                <a:solidFill>
                  <a:schemeClr val="tx1">
                    <a:lumMod val="65000"/>
                    <a:lumOff val="35000"/>
                  </a:schemeClr>
                </a:solidFill>
                <a:latin typeface="+mj-lt"/>
                <a:ea typeface="Calibri" pitchFamily="34" charset="0"/>
                <a:cs typeface="Calibri" pitchFamily="34" charset="0"/>
              </a:rPr>
              <a:t>. </a:t>
            </a:r>
            <a:r>
              <a:rPr lang="it-IT" sz="1400" kern="0">
                <a:solidFill>
                  <a:schemeClr val="tx1">
                    <a:lumMod val="65000"/>
                    <a:lumOff val="35000"/>
                  </a:schemeClr>
                </a:solidFill>
                <a:latin typeface="+mj-lt"/>
                <a:ea typeface="Calibri" pitchFamily="34" charset="0"/>
                <a:cs typeface="Calibri" pitchFamily="34" charset="0"/>
              </a:rPr>
              <a:t>Attraverso la consulenza, il coaching, la formazione e la ricerca il Terra </a:t>
            </a:r>
            <a:r>
              <a:rPr lang="it-IT" sz="1400" kern="0" err="1">
                <a:solidFill>
                  <a:schemeClr val="tx1">
                    <a:lumMod val="65000"/>
                    <a:lumOff val="35000"/>
                  </a:schemeClr>
                </a:solidFill>
                <a:latin typeface="+mj-lt"/>
                <a:ea typeface="Calibri" pitchFamily="34" charset="0"/>
                <a:cs typeface="Calibri" pitchFamily="34" charset="0"/>
              </a:rPr>
              <a:t>Institute</a:t>
            </a:r>
            <a:r>
              <a:rPr lang="it-IT" sz="1400" kern="0">
                <a:solidFill>
                  <a:schemeClr val="tx1">
                    <a:lumMod val="65000"/>
                    <a:lumOff val="35000"/>
                  </a:schemeClr>
                </a:solidFill>
                <a:latin typeface="+mj-lt"/>
                <a:ea typeface="Calibri" pitchFamily="34" charset="0"/>
                <a:cs typeface="Calibri" pitchFamily="34" charset="0"/>
              </a:rPr>
              <a:t> vuole dare impulsi per lo sviluppo di una nuova economia sostenibile.</a:t>
            </a:r>
          </a:p>
        </p:txBody>
      </p:sp>
      <p:sp>
        <p:nvSpPr>
          <p:cNvPr id="9" name="Rettangolo 8">
            <a:extLst>
              <a:ext uri="{FF2B5EF4-FFF2-40B4-BE49-F238E27FC236}">
                <a16:creationId xmlns:a16="http://schemas.microsoft.com/office/drawing/2014/main" id="{2937E8D6-D532-3C49-BFB0-05C96FADC5FF}"/>
              </a:ext>
            </a:extLst>
          </p:cNvPr>
          <p:cNvSpPr/>
          <p:nvPr userDrawn="1"/>
        </p:nvSpPr>
        <p:spPr>
          <a:xfrm>
            <a:off x="2584436" y="3689426"/>
            <a:ext cx="9607565" cy="2719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8" name="Immagine 7" descr="Immagine che contiene esterni, persona, erba, persone&#10;&#10;Descrizione generata automaticamente">
            <a:extLst>
              <a:ext uri="{FF2B5EF4-FFF2-40B4-BE49-F238E27FC236}">
                <a16:creationId xmlns:a16="http://schemas.microsoft.com/office/drawing/2014/main" id="{C8DE7AF7-A29B-134D-8A1E-134E7A3276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98735" y="3767790"/>
            <a:ext cx="9409445" cy="2572896"/>
          </a:xfrm>
          <a:prstGeom prst="rect">
            <a:avLst/>
          </a:prstGeom>
        </p:spPr>
      </p:pic>
      <p:pic>
        <p:nvPicPr>
          <p:cNvPr id="10" name="Grafik 4">
            <a:extLst>
              <a:ext uri="{FF2B5EF4-FFF2-40B4-BE49-F238E27FC236}">
                <a16:creationId xmlns:a16="http://schemas.microsoft.com/office/drawing/2014/main" id="{A11A5E6E-7C55-C743-87D7-9CF292E2516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4203" y="310428"/>
            <a:ext cx="1634815" cy="541678"/>
          </a:xfrm>
          <a:prstGeom prst="rect">
            <a:avLst/>
          </a:prstGeom>
        </p:spPr>
      </p:pic>
    </p:spTree>
    <p:extLst>
      <p:ext uri="{BB962C8B-B14F-4D97-AF65-F5344CB8AC3E}">
        <p14:creationId xmlns:p14="http://schemas.microsoft.com/office/powerpoint/2010/main" val="307575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Titolo e contenuto">
    <p:bg>
      <p:bgPr>
        <a:solidFill>
          <a:srgbClr val="0167A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05725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8" name="AutoShape 12" descr="data:image/jpg;base64,/9j/4AAQSkZJRgABAQAAAQABAAD/2wCEAAkGBhQSEBUUEhMWFRQVGBQYGBgTFRYbFxcXHx0WHxUfHRYcHCYfGiIvIh0VHy8gJCcpOC04FR4xNTAqNSYrLCkBCQoKDQsNGQ4PGTIlHyU0MCwvLDEqNC8sMjQ1LDQuMC8sNTQtMi00NCwuLzQyKSwtLC80NS8sLDQsLDU1LC4sLf/AABEIADAAyAMBIgACEQEDEQH/xAAcAAABBQEBAQAAAAAAAAAAAAAGAAECBAUHAwj/xABCEAACAAQCBgcEBgcJAAAAAAABAgADBBESIQUGEzFBURQiU2FxkaEHFYHRFjKSscHhIzVCQ3KC0jNSVGJzk7Kz8P/EABsBAAEFAQEAAAAAAAAAAAAAAAQAAQIDBQYH/8QANREAAQMDAgIHBgUFAAAAAAAAAQACAwQRIRIxBUETUWGBkaHBFBUWIlPwBlJxseEyQ2KSov/aAAwDAQACEQMRAD8AGy2+PaXSzGF1SYRzCOR5gQT+zXREufWMZoDCUpcKcwWuACRxtvtG9pP2oTpU2aiUowymZbsXFrGwJstlvw8RGW2MadTivQ5qyQTGCGPUQATcgbrnnQJvZTf9t/lEJtNMUXZHUc2VgPMiO+6u6UNTSypxXCZi3Kg3A3jfHP8A2la3TNpNo1RQlkxMbljezZDcOHOJvhaxuq6DpeKzVE/QCIAjf5ts2PJc9xQsUQLDmPOHgZdBZSxQsURHdn4Qrwkk+KFiho9KUIzqHfAhIDMBiwjicPHwhJjgXUMXfD4o6pWarUknRU6ZIUTC0ksJr5seRBt1fAARym8WPYWWug6OsZVhxYCLG2VLFCxQ0NeK0bZSxQxaGhXhJWT4os0uj5swEy0ZgDYldwPLfFWCPV6mx075XtOX/rMEU0QnlEZNrrO4nVuoqV07QCRbB7TZZvuKo7F/T+qF7iqOxf0/qgll6Jv+z6RJqFV34QRa97DfuyMbHumP858FyHxXUfSb4lDHuKp7F/T5wvcNT2L+nzguOhGvbAb8sOf3R6TdAslsaYb7rgC8R92Q7dJ+yf4pqPpDzQd7gqexf0+cN7hqexf0/qgxfRFt628RHk2i+70EP7qj/OfBMfxXUfSb5oLqqKZKIExGS+YxcRex4wo2NapOASB3Tf8AmIeMaeMRSuYDsuyoKk1dMydwsTy71kUGkZkiaJkpijqTYj1BByI7o1NM68VVVL2UxlCG2IImHFbdc3J+6MFoaKtTgLAq91PE94kc0EjY2yu76hfq2n/g/EwPT9TlrNK1EybcyZeyWwyxvgU2J5AWvbnBDqF+raf+D8TEdF6WTp1VTkgOGSYo/vKUQNbwI9RGlYFrQfvC4XpZYp6h0W+e4aggUa+JJqWl9FkClVylhLGPCDYtfcedrRqa7ajSDJ6VTrgC2Z1l7nl5Yio3BrXOWR4wP696pTZVU7y5bPKmsWBRS1mObKQN2dyOd46PoCcJFHSy6llSYypLCuRctbJfG1oqYC4uY9adTIyBsNTSnJ3F98Zv6rE0VpKbKCil0WwpsusSqzmHFsBzPPM5xW9peqssyDVSkCulseEWxIcrkcxcG/jGn7Rel7GX0TaWxHabG+Pd1d2dr3vbujT0dSzZ+jhLqgRNmSmR8Vr3IIBNuO4xYW3vGUCycxGOsaQLmxAcS4j/ACufvCFdRtSJKyBVVShiy41V81RLXBI4kjPPdFqk1yp51LUzZsiUJMtgstCFLTLjqjDbInLd38oI9H0rTKBZUxTLYyTKYHgQuAkcxxHjHJDqDWiZs+jsSDbFcbM9+MndFbrxgaAi4DFXSSuqJLEEWzgC+bZt3966HLkmZoHCi3Z6eyoueZ3ARW0hTSqLR6TZ9DIeaAisEQYQx3FmIJ8TnnG3KkTaXRgWXaZOlSbLhFwXA4Dj+NoztU9NrpGjeTUZzFBSaCLEg7mtw/AiLLDA52QbXvs6QZjD7mxN7H09UM6raqSqra1s+WEkXcpJl3CkL9bPfbfYC1zfhFzVjT1HWzTTNQypasCUIUHIcGIAKm2dwYKtUKIyqU00xT+hZ5ZJHVmISSrA8QQ3mCIEtN1VdTzDT0VIJMvcryJeIuOBx2sD4jLnENOhoPjhGCY1cskd9v6DrsABz7ScKdP7O6dK/ZzWdpbqXkpnZgv9orPvyyyyuG35RqaSotGU9apn7MO6oqSyn6NALgEgCwueLcor6maqz5VQKisnHbMrhJbPicg2xFiTwHBYHvavIYVwbCcJloA1siQXuL7rwxsxmrTzUmaqqrEJmJGnJGM9nqeecrE1xqJT1s3YIiy1IUYAArEfWbLLffygh9nVIJkqcCf3iW7+o0AkE+rNW6U03Z2xNNQAtnbqNmBziFK+04ce1H8bYIuFuZyGkf8AQWlrVrNKkjZ0zY5oYXZRdFscxc7zlwy3wI6Xqto4a5ZiBfyGEeI6w+MWKjQjLnY3MKXodgL4TG+2rjZleUyEvG+FYOmZzoA0xrYQtr8L3t91+cWKfS5sEmOWUhgykk7yDfxy390eA0Y1uPwj0k6KcZ2PkIl7dD1INz3jbK0ZettQCqbXFnh6wBxAZA58xvgioNNozYZ6Yb7mlg2vnkVue61vSAyp0YzENniAAHVtlwjRomdQdoLYetiv9Xv7ordVwnYW8lbFO8bnxTe0Mpjp8F7YH3gixxi4zhRU1v0kJ/R3FvqzFJH7RDi5tCjnqkh0riF7LwUh3D4iOr1KHGiVPILuqLa7Mqi5sLkgC54CIsM90Nbuiha/LC+g9XNGGmpZUljiMtQCQLAnMmB/WD2edIqjUpUPJc4fqrcggWBDXBGUck6fN7SZ9t/nC6fN7Sb9t/nBZqGuFi3zXNx8HqIpDKybJvf5evfmu2StD1qrbpwb/M1MpbzDAHygf102VJSNtW6RUzgVVpoFxzKqMpajeAvG17xzPp83tJv23+cPpDSE2ewac7OwUKC3BRuH/t8M6cFtgPO6si4RI2VrnPFtzZoaezbl1rZpfaFXJLwCdcDIF0VmH8x3/GK1BrjVyZjTEnMWfNtp1gTwyO74WjGseUKx5QP0juta/slPn5BnfAWu2t9WZ+3277S1srYcPLB9W3wi3W+0CtmphM7CDv2aqpP8wz8rQO2PKFY8oWt3WnNJTkgljcbYC2KXXCslIqS6h1RRYABMh8VirSacnypxnJNZZrElmy6199xax8oo2PKFY8obU7rU+ghF/lGd8DP6rdqNeq13VjUMCu4IFVfioFm+MXm9p1cVw40/iEsYvl6QKYTyhWPKJdI/rVRoqV1gY247AtBNYagTtvtn2tiMZIJsd4FwQBuyAEPpPWKoqFCz5zTFBuAcIF+eQEZ1jyhWPKI6nbXVvQxag7SLjY2CaN7Q1FtKZ8wLTlOZt+7bjGFY8os0mkJsoES3ZASCQvE8OEJpsboLitEeIUb6YG17Z/Qg+iIpeiWA6k8j+f8AAmPQJULazA8yQpPnGENYart5nn+UN9Iart5nn+UPrcdz5fyuK+DJRtMB4ojTSYU2dMX+kT9xy9Yl70c3wSPDG4HnaBv6RVXbzfP8ob6Q1XbzPP8AKIkNO6mPwjVD++3/AFRBMepmZYkQHghAP2szFrR1KZMuYrIzbQWLCxJvvsT8PKBX6Q1XbzPP8ol9JKv/ABE3z/KE7I0jHd/Kdv4PmDtRmBP32K/rXLwrSrhw2SZla37e+GjHq9ITZxUzXdyuQLG9hfhChLtaCm9kpmQE30iy/9k="/>
          <p:cNvSpPr>
            <a:spLocks noChangeAspect="1" noChangeArrowheads="1"/>
          </p:cNvSpPr>
          <p:nvPr userDrawn="1"/>
        </p:nvSpPr>
        <p:spPr bwMode="auto">
          <a:xfrm>
            <a:off x="80433" y="-225425"/>
            <a:ext cx="2540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sz="1800">
              <a:solidFill>
                <a:srgbClr val="000000"/>
              </a:solidFill>
              <a:latin typeface="Arial"/>
            </a:endParaRPr>
          </a:p>
        </p:txBody>
      </p:sp>
      <p:sp>
        <p:nvSpPr>
          <p:cNvPr id="21"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a14="http://schemas.microsoft.com/office/drawing/2010/main" xmlns="" w="25400" algn="ctr">
                <a:solidFill>
                  <a:srgbClr val="000000"/>
                </a:solidFill>
                <a:round/>
                <a:headEnd type="none" w="sm" len="sm"/>
                <a:tailEnd type="none" w="med" len="lg"/>
              </a14:hiddenLine>
            </a:ext>
          </a:extLst>
        </p:spPr>
        <p:txBody>
          <a:bodyPr/>
          <a:lstStyle/>
          <a:p>
            <a:endParaRPr lang="it-IT" sz="1800"/>
          </a:p>
        </p:txBody>
      </p:sp>
    </p:spTree>
    <p:extLst>
      <p:ext uri="{BB962C8B-B14F-4D97-AF65-F5344CB8AC3E}">
        <p14:creationId xmlns:p14="http://schemas.microsoft.com/office/powerpoint/2010/main" val="420139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3.xml"/><Relationship Id="rId1" Type="http://schemas.openxmlformats.org/officeDocument/2006/relationships/slideLayout" Target="../slideLayouts/slideLayout15.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2" descr="Y:\Terra Administration\02_Terra Logos\1_Terra Institute\TerraInstituteTr.png">
            <a:extLst>
              <a:ext uri="{FF2B5EF4-FFF2-40B4-BE49-F238E27FC236}">
                <a16:creationId xmlns:a16="http://schemas.microsoft.com/office/drawing/2014/main" id="{6F4D29F5-475E-C44C-8C02-A3BAC66105BA}"/>
              </a:ext>
            </a:extLst>
          </p:cNvPr>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335360" y="6453336"/>
            <a:ext cx="688064" cy="2880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28631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750" r:id="rId7"/>
    <p:sldLayoutId id="2147483752" r:id="rId8"/>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Gerade Verbindung 6"/>
          <p:cNvCxnSpPr/>
          <p:nvPr userDrawn="1"/>
        </p:nvCxnSpPr>
        <p:spPr bwMode="auto">
          <a:xfrm flipH="1">
            <a:off x="0" y="908720"/>
            <a:ext cx="12192000" cy="0"/>
          </a:xfrm>
          <a:prstGeom prst="line">
            <a:avLst/>
          </a:prstGeom>
          <a:noFill/>
          <a:ln w="3175" cap="flat" cmpd="sng" algn="ctr">
            <a:solidFill>
              <a:srgbClr val="9E9790"/>
            </a:solidFill>
            <a:prstDash val="solid"/>
            <a:round/>
            <a:headEnd type="none" w="sm" len="sm"/>
            <a:tailEnd type="none" w="med" len="lg"/>
          </a:ln>
          <a:effectLst/>
        </p:spPr>
      </p:cxnSp>
      <p:pic>
        <p:nvPicPr>
          <p:cNvPr id="2050" name="Picture 2" descr="Y:\Terra Administration\02_Terra Logos\1_Terra Institute\TerraInstituteTr.png"/>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10416480" y="260648"/>
            <a:ext cx="1564152" cy="5040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1565245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3">
            <a:extLst>
              <a:ext uri="{FF2B5EF4-FFF2-40B4-BE49-F238E27FC236}">
                <a16:creationId xmlns:a16="http://schemas.microsoft.com/office/drawing/2014/main" id="{6A081A59-434F-8B49-964A-39547C1A109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27763" y="-101641"/>
            <a:ext cx="12388460" cy="6959641"/>
          </a:xfrm>
          <a:prstGeom prst="rect">
            <a:avLst/>
          </a:prstGeom>
        </p:spPr>
      </p:pic>
      <p:pic>
        <p:nvPicPr>
          <p:cNvPr id="7" name="Picture 3" descr="TerraInstitute_1755x754_white_isolated">
            <a:extLst>
              <a:ext uri="{FF2B5EF4-FFF2-40B4-BE49-F238E27FC236}">
                <a16:creationId xmlns:a16="http://schemas.microsoft.com/office/drawing/2014/main" id="{17B6C31D-1F7B-9F45-AFB3-38B09C203777}"/>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35360" y="6021288"/>
            <a:ext cx="1392155" cy="616546"/>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pic>
      <p:sp>
        <p:nvSpPr>
          <p:cNvPr id="8" name="Rechteck 8">
            <a:extLst>
              <a:ext uri="{FF2B5EF4-FFF2-40B4-BE49-F238E27FC236}">
                <a16:creationId xmlns:a16="http://schemas.microsoft.com/office/drawing/2014/main" id="{45F8C834-6613-B04B-A274-E900552D320B}"/>
              </a:ext>
            </a:extLst>
          </p:cNvPr>
          <p:cNvSpPr/>
          <p:nvPr userDrawn="1"/>
        </p:nvSpPr>
        <p:spPr>
          <a:xfrm>
            <a:off x="6392146" y="1988840"/>
            <a:ext cx="5968551" cy="2880320"/>
          </a:xfrm>
          <a:prstGeom prst="rect">
            <a:avLst/>
          </a:prstGeom>
          <a:solidFill>
            <a:srgbClr val="FFFFFF">
              <a:alpha val="9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AT" sz="2700">
              <a:solidFill>
                <a:prstClr val="white"/>
              </a:solidFill>
              <a:latin typeface="Brandon Grotesque Regular" panose="020B0503020203060202" pitchFamily="34" charset="0"/>
            </a:endParaRPr>
          </a:p>
          <a:p>
            <a:pPr>
              <a:defRPr/>
            </a:pPr>
            <a:endParaRPr lang="de-AT" sz="2700">
              <a:solidFill>
                <a:prstClr val="white"/>
              </a:solidFill>
              <a:latin typeface="Brandon Grotesque Regular" panose="020B0503020203060202" pitchFamily="34" charset="0"/>
            </a:endParaRPr>
          </a:p>
          <a:p>
            <a:pPr>
              <a:defRPr/>
            </a:pPr>
            <a:endParaRPr lang="de-AT" sz="2700">
              <a:solidFill>
                <a:prstClr val="white"/>
              </a:solidFill>
              <a:latin typeface="Brandon Grotesque Regular" panose="020B0503020203060202" pitchFamily="34" charset="0"/>
            </a:endParaRPr>
          </a:p>
          <a:p>
            <a:pPr>
              <a:defRPr/>
            </a:pPr>
            <a:endParaRPr lang="de-AT" sz="900">
              <a:solidFill>
                <a:prstClr val="white"/>
              </a:solidFill>
              <a:latin typeface="Brandon Grotesque Regular" panose="020B0503020203060202" pitchFamily="34" charset="0"/>
            </a:endParaRPr>
          </a:p>
          <a:p>
            <a:pPr>
              <a:defRPr/>
            </a:pPr>
            <a:endParaRPr lang="it-IT" sz="2700">
              <a:solidFill>
                <a:prstClr val="white"/>
              </a:solidFill>
              <a:latin typeface="Brandon Grotesque Regular" panose="020B0503020203060202" pitchFamily="34" charset="0"/>
            </a:endParaRPr>
          </a:p>
        </p:txBody>
      </p:sp>
    </p:spTree>
    <p:extLst>
      <p:ext uri="{BB962C8B-B14F-4D97-AF65-F5344CB8AC3E}">
        <p14:creationId xmlns:p14="http://schemas.microsoft.com/office/powerpoint/2010/main" val="406167399"/>
      </p:ext>
    </p:extLst>
  </p:cSld>
  <p:clrMap bg1="lt1" tx1="dk1" bg2="lt2" tx2="dk2" accent1="accent1" accent2="accent2" accent3="accent3" accent4="accent4" accent5="accent5" accent6="accent6" hlink="hlink" folHlink="folHlink"/>
  <p:sldLayoutIdLst>
    <p:sldLayoutId id="2147483735" r:id="rId1"/>
  </p:sldLayoutIdLst>
  <p:txStyles>
    <p:titleStyle>
      <a:lvl1pPr algn="l" defTabSz="91428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1" indent="-228571" algn="l" defTabSz="91428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1" indent="-228571" algn="l" defTabSz="91428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54" indent="-228571" algn="l" defTabSz="914282"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994"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36"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277"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17"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59"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02"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282" rtl="0" eaLnBrk="1" latinLnBrk="0" hangingPunct="1">
        <a:defRPr sz="1800" kern="1200">
          <a:solidFill>
            <a:schemeClr val="tx1"/>
          </a:solidFill>
          <a:latin typeface="+mn-lt"/>
          <a:ea typeface="+mn-ea"/>
          <a:cs typeface="+mn-cs"/>
        </a:defRPr>
      </a:lvl1pPr>
      <a:lvl2pPr marL="457142"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4" algn="l" defTabSz="914282" rtl="0" eaLnBrk="1" latinLnBrk="0" hangingPunct="1">
        <a:defRPr sz="1800" kern="1200">
          <a:solidFill>
            <a:schemeClr val="tx1"/>
          </a:solidFill>
          <a:latin typeface="+mn-lt"/>
          <a:ea typeface="+mn-ea"/>
          <a:cs typeface="+mn-cs"/>
        </a:defRPr>
      </a:lvl4pPr>
      <a:lvl5pPr marL="1828564" algn="l" defTabSz="914282" rtl="0" eaLnBrk="1" latinLnBrk="0" hangingPunct="1">
        <a:defRPr sz="1800" kern="1200">
          <a:solidFill>
            <a:schemeClr val="tx1"/>
          </a:solidFill>
          <a:latin typeface="+mn-lt"/>
          <a:ea typeface="+mn-ea"/>
          <a:cs typeface="+mn-cs"/>
        </a:defRPr>
      </a:lvl5pPr>
      <a:lvl6pPr marL="2285707" algn="l" defTabSz="914282" rtl="0" eaLnBrk="1" latinLnBrk="0" hangingPunct="1">
        <a:defRPr sz="1800" kern="1200">
          <a:solidFill>
            <a:schemeClr val="tx1"/>
          </a:solidFill>
          <a:latin typeface="+mn-lt"/>
          <a:ea typeface="+mn-ea"/>
          <a:cs typeface="+mn-cs"/>
        </a:defRPr>
      </a:lvl6pPr>
      <a:lvl7pPr marL="2742847" algn="l" defTabSz="914282" rtl="0" eaLnBrk="1" latinLnBrk="0" hangingPunct="1">
        <a:defRPr sz="1800" kern="1200">
          <a:solidFill>
            <a:schemeClr val="tx1"/>
          </a:solidFill>
          <a:latin typeface="+mn-lt"/>
          <a:ea typeface="+mn-ea"/>
          <a:cs typeface="+mn-cs"/>
        </a:defRPr>
      </a:lvl7pPr>
      <a:lvl8pPr marL="3199991" algn="l" defTabSz="914282" rtl="0" eaLnBrk="1" latinLnBrk="0" hangingPunct="1">
        <a:defRPr sz="1800" kern="1200">
          <a:solidFill>
            <a:schemeClr val="tx1"/>
          </a:solidFill>
          <a:latin typeface="+mn-lt"/>
          <a:ea typeface="+mn-ea"/>
          <a:cs typeface="+mn-cs"/>
        </a:defRPr>
      </a:lvl8pPr>
      <a:lvl9pPr marL="3657129" algn="l" defTabSz="91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E1319B4-5166-B848-AEC9-9F83A3C542AA}"/>
              </a:ext>
            </a:extLst>
          </p:cNvPr>
          <p:cNvSpPr txBox="1"/>
          <p:nvPr/>
        </p:nvSpPr>
        <p:spPr>
          <a:xfrm>
            <a:off x="6816080" y="2420888"/>
            <a:ext cx="5040560" cy="369332"/>
          </a:xfrm>
          <a:prstGeom prst="rect">
            <a:avLst/>
          </a:prstGeom>
          <a:noFill/>
        </p:spPr>
        <p:txBody>
          <a:bodyPr wrap="square" rtlCol="0">
            <a:spAutoFit/>
          </a:bodyPr>
          <a:lstStyle/>
          <a:p>
            <a:endParaRPr lang="it-IT" dirty="0"/>
          </a:p>
        </p:txBody>
      </p:sp>
      <p:pic>
        <p:nvPicPr>
          <p:cNvPr id="5" name="Picture 2" descr="Y:\Terra Administration\02_Terra Logos\1_Terra Institute\TerraInstituteTr.png">
            <a:extLst>
              <a:ext uri="{FF2B5EF4-FFF2-40B4-BE49-F238E27FC236}">
                <a16:creationId xmlns:a16="http://schemas.microsoft.com/office/drawing/2014/main" id="{070B2000-ECC3-CC4C-B734-CC0D5F7EC04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136561" y="4293098"/>
            <a:ext cx="1039799" cy="432043"/>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Bild 12">
            <a:extLst>
              <a:ext uri="{FF2B5EF4-FFF2-40B4-BE49-F238E27FC236}">
                <a16:creationId xmlns:a16="http://schemas.microsoft.com/office/drawing/2014/main" id="{7118F6AA-2744-574A-B642-A0BD3B69B1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92344" y="2150859"/>
            <a:ext cx="2816063" cy="639361"/>
          </a:xfrm>
          <a:prstGeom prst="rect">
            <a:avLst/>
          </a:prstGeom>
        </p:spPr>
      </p:pic>
      <p:sp>
        <p:nvSpPr>
          <p:cNvPr id="4" name="Textfeld 3"/>
          <p:cNvSpPr txBox="1"/>
          <p:nvPr/>
        </p:nvSpPr>
        <p:spPr>
          <a:xfrm>
            <a:off x="6776200" y="2341904"/>
            <a:ext cx="8064896" cy="1938992"/>
          </a:xfrm>
          <a:prstGeom prst="rect">
            <a:avLst/>
          </a:prstGeom>
          <a:noFill/>
        </p:spPr>
        <p:txBody>
          <a:bodyPr wrap="square" rtlCol="0">
            <a:spAutoFit/>
          </a:bodyPr>
          <a:lstStyle/>
          <a:p>
            <a:endParaRPr lang="de-DE" sz="2400" i="1" dirty="0">
              <a:latin typeface="Calibri Light" panose="020F0302020204030204" pitchFamily="34" charset="0"/>
              <a:cs typeface="Calibri Light" panose="020F0302020204030204" pitchFamily="34" charset="0"/>
              <a:sym typeface="Wingdings" pitchFamily="2" charset="2"/>
            </a:endParaRPr>
          </a:p>
          <a:p>
            <a:endParaRPr lang="de-DE" sz="2400" i="1" dirty="0">
              <a:latin typeface="Calibri Light" panose="020F0302020204030204" pitchFamily="34" charset="0"/>
              <a:cs typeface="Calibri Light" panose="020F0302020204030204" pitchFamily="34" charset="0"/>
              <a:sym typeface="Wingdings" pitchFamily="2" charset="2"/>
            </a:endParaRPr>
          </a:p>
          <a:p>
            <a:endParaRPr lang="de-DE" sz="2400" i="1" dirty="0">
              <a:latin typeface="Calibri Light" panose="020F0302020204030204" pitchFamily="34" charset="0"/>
              <a:cs typeface="Calibri Light" panose="020F0302020204030204" pitchFamily="34" charset="0"/>
              <a:sym typeface="Wingdings" pitchFamily="2" charset="2"/>
            </a:endParaRPr>
          </a:p>
          <a:p>
            <a:r>
              <a:rPr lang="de-CH" sz="2400" dirty="0">
                <a:solidFill>
                  <a:srgbClr val="000000"/>
                </a:solidFill>
              </a:rPr>
              <a:t>DZE Leitbild</a:t>
            </a:r>
          </a:p>
          <a:p>
            <a:endParaRPr lang="de-CH" sz="2400" i="1" dirty="0">
              <a:solidFill>
                <a:srgbClr val="000000"/>
              </a:solidFill>
              <a:latin typeface="Calibri Light" panose="020F0302020204030204" pitchFamily="34" charset="0"/>
              <a:cs typeface="Calibri Light" panose="020F0302020204030204" pitchFamily="34" charset="0"/>
              <a:sym typeface="Wingdings" pitchFamily="2" charset="2"/>
            </a:endParaRPr>
          </a:p>
        </p:txBody>
      </p:sp>
      <p:sp>
        <p:nvSpPr>
          <p:cNvPr id="3" name="Textfeld 2">
            <a:extLst>
              <a:ext uri="{FF2B5EF4-FFF2-40B4-BE49-F238E27FC236}">
                <a16:creationId xmlns:a16="http://schemas.microsoft.com/office/drawing/2014/main" id="{38E47B21-6ABA-EC4F-BCE5-A6517311FB27}"/>
              </a:ext>
            </a:extLst>
          </p:cNvPr>
          <p:cNvSpPr txBox="1"/>
          <p:nvPr/>
        </p:nvSpPr>
        <p:spPr>
          <a:xfrm>
            <a:off x="6850594" y="4221088"/>
            <a:ext cx="1117614" cy="338554"/>
          </a:xfrm>
          <a:prstGeom prst="rect">
            <a:avLst/>
          </a:prstGeom>
          <a:noFill/>
        </p:spPr>
        <p:txBody>
          <a:bodyPr wrap="none" rtlCol="0">
            <a:spAutoFit/>
          </a:bodyPr>
          <a:lstStyle/>
          <a:p>
            <a:r>
              <a:rPr lang="de-DE" sz="1600" dirty="0"/>
              <a:t>08.06.2022</a:t>
            </a:r>
          </a:p>
        </p:txBody>
      </p:sp>
    </p:spTree>
    <p:extLst>
      <p:ext uri="{BB962C8B-B14F-4D97-AF65-F5344CB8AC3E}">
        <p14:creationId xmlns:p14="http://schemas.microsoft.com/office/powerpoint/2010/main" val="179185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960096" y="2708920"/>
            <a:ext cx="5430987" cy="1569660"/>
          </a:xfrm>
          <a:prstGeom prst="rect">
            <a:avLst/>
          </a:prstGeom>
          <a:noFill/>
        </p:spPr>
        <p:txBody>
          <a:bodyPr wrap="square" anchor="ctr">
            <a:spAutoFit/>
          </a:bodyPr>
          <a:lstStyle/>
          <a:p>
            <a:pPr>
              <a:defRPr/>
            </a:pPr>
            <a:r>
              <a:rPr lang="de-DE" sz="1600" b="1" dirty="0">
                <a:solidFill>
                  <a:schemeClr val="tx1">
                    <a:lumMod val="75000"/>
                    <a:lumOff val="25000"/>
                  </a:schemeClr>
                </a:solidFill>
                <a:latin typeface="+mj-lt"/>
              </a:rPr>
              <a:t>Terra Institute GmbH</a:t>
            </a:r>
            <a:br>
              <a:rPr lang="de-DE" sz="1600" dirty="0">
                <a:solidFill>
                  <a:schemeClr val="tx1">
                    <a:lumMod val="75000"/>
                    <a:lumOff val="25000"/>
                  </a:schemeClr>
                </a:solidFill>
                <a:latin typeface="+mj-lt"/>
              </a:rPr>
            </a:br>
            <a:r>
              <a:rPr lang="de-DE" sz="1600" dirty="0" err="1">
                <a:solidFill>
                  <a:schemeClr val="tx1">
                    <a:lumMod val="75000"/>
                    <a:lumOff val="25000"/>
                  </a:schemeClr>
                </a:solidFill>
                <a:latin typeface="+mj-lt"/>
              </a:rPr>
              <a:t>Säbenertorgasse</a:t>
            </a:r>
            <a:r>
              <a:rPr lang="de-DE" sz="1600">
                <a:solidFill>
                  <a:schemeClr val="tx1">
                    <a:lumMod val="75000"/>
                    <a:lumOff val="25000"/>
                  </a:schemeClr>
                </a:solidFill>
                <a:latin typeface="+mj-lt"/>
              </a:rPr>
              <a:t> 2 </a:t>
            </a:r>
          </a:p>
          <a:p>
            <a:pPr>
              <a:defRPr/>
            </a:pPr>
            <a:r>
              <a:rPr lang="de-DE" sz="1600">
                <a:solidFill>
                  <a:schemeClr val="tx1">
                    <a:lumMod val="75000"/>
                    <a:lumOff val="25000"/>
                  </a:schemeClr>
                </a:solidFill>
                <a:latin typeface="+mj-lt"/>
              </a:rPr>
              <a:t>39042 Brixen – Südtirol, Italien</a:t>
            </a:r>
          </a:p>
          <a:p>
            <a:pPr>
              <a:defRPr/>
            </a:pPr>
            <a:endParaRPr lang="de-DE" sz="1600">
              <a:solidFill>
                <a:schemeClr val="tx1">
                  <a:lumMod val="75000"/>
                  <a:lumOff val="25000"/>
                </a:schemeClr>
              </a:solidFill>
              <a:latin typeface="+mj-lt"/>
            </a:endParaRPr>
          </a:p>
          <a:p>
            <a:pPr>
              <a:defRPr/>
            </a:pPr>
            <a:r>
              <a:rPr lang="de-DE" sz="1600" err="1">
                <a:solidFill>
                  <a:schemeClr val="tx1">
                    <a:lumMod val="75000"/>
                    <a:lumOff val="25000"/>
                  </a:schemeClr>
                </a:solidFill>
                <a:latin typeface="+mj-lt"/>
              </a:rPr>
              <a:t>www.terra-institute.eu</a:t>
            </a:r>
            <a:endParaRPr lang="de-DE" sz="1600">
              <a:solidFill>
                <a:schemeClr val="tx1">
                  <a:lumMod val="75000"/>
                  <a:lumOff val="25000"/>
                </a:schemeClr>
              </a:solidFill>
              <a:latin typeface="+mj-lt"/>
            </a:endParaRPr>
          </a:p>
          <a:p>
            <a:pPr>
              <a:defRPr/>
            </a:pPr>
            <a:r>
              <a:rPr lang="de-DE" sz="1600" err="1">
                <a:solidFill>
                  <a:schemeClr val="tx1">
                    <a:lumMod val="75000"/>
                    <a:lumOff val="25000"/>
                  </a:schemeClr>
                </a:solidFill>
                <a:latin typeface="+mj-lt"/>
              </a:rPr>
              <a:t>office@terra-institute.eu</a:t>
            </a:r>
            <a:endParaRPr lang="de-DE" sz="1600">
              <a:solidFill>
                <a:schemeClr val="tx1">
                  <a:lumMod val="75000"/>
                  <a:lumOff val="25000"/>
                </a:schemeClr>
              </a:solidFill>
              <a:latin typeface="+mj-lt"/>
            </a:endParaRPr>
          </a:p>
        </p:txBody>
      </p:sp>
    </p:spTree>
    <p:extLst>
      <p:ext uri="{BB962C8B-B14F-4D97-AF65-F5344CB8AC3E}">
        <p14:creationId xmlns:p14="http://schemas.microsoft.com/office/powerpoint/2010/main" val="303444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a:xfrm>
            <a:off x="3287688" y="2996952"/>
            <a:ext cx="8640960" cy="576064"/>
          </a:xfrm>
        </p:spPr>
        <p:txBody>
          <a:bodyPr/>
          <a:lstStyle/>
          <a:p>
            <a:pPr algn="ctr"/>
            <a:r>
              <a:rPr lang="de-DE" dirty="0"/>
              <a:t>BACK UP</a:t>
            </a:r>
          </a:p>
        </p:txBody>
      </p:sp>
    </p:spTree>
    <p:extLst>
      <p:ext uri="{BB962C8B-B14F-4D97-AF65-F5344CB8AC3E}">
        <p14:creationId xmlns:p14="http://schemas.microsoft.com/office/powerpoint/2010/main" val="330398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Il </a:t>
            </a:r>
            <a:r>
              <a:rPr lang="de-DE" dirty="0" err="1"/>
              <a:t>ruolo</a:t>
            </a:r>
            <a:r>
              <a:rPr lang="de-DE" dirty="0"/>
              <a:t>, la </a:t>
            </a:r>
            <a:r>
              <a:rPr lang="de-DE" dirty="0" err="1"/>
              <a:t>ragion</a:t>
            </a:r>
            <a:r>
              <a:rPr lang="de-DE" dirty="0"/>
              <a:t> </a:t>
            </a:r>
            <a:r>
              <a:rPr lang="de-DE" dirty="0" err="1"/>
              <a:t>d‘essere</a:t>
            </a:r>
            <a:r>
              <a:rPr lang="de-DE" dirty="0"/>
              <a:t> del DZE</a:t>
            </a:r>
          </a:p>
        </p:txBody>
      </p:sp>
      <p:sp>
        <p:nvSpPr>
          <p:cNvPr id="5" name="Inhaltsplatzhalter 2">
            <a:extLst>
              <a:ext uri="{FF2B5EF4-FFF2-40B4-BE49-F238E27FC236}">
                <a16:creationId xmlns:a16="http://schemas.microsoft.com/office/drawing/2014/main" id="{E314661E-7F37-C54A-B6D5-D0098E068547}"/>
              </a:ext>
            </a:extLst>
          </p:cNvPr>
          <p:cNvSpPr txBox="1">
            <a:spLocks/>
          </p:cNvSpPr>
          <p:nvPr/>
        </p:nvSpPr>
        <p:spPr>
          <a:xfrm>
            <a:off x="1487488" y="2132856"/>
            <a:ext cx="10081120" cy="15016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it-IT" dirty="0">
                <a:solidFill>
                  <a:schemeClr val="tx1"/>
                </a:solidFill>
              </a:rPr>
              <a:t>Siamo il riferimento al fianco del volontariato e del terzo settore con una visione rivolta al futuro. </a:t>
            </a:r>
          </a:p>
          <a:p>
            <a:pPr marL="0" indent="0">
              <a:spcAft>
                <a:spcPts val="600"/>
              </a:spcAft>
              <a:buNone/>
            </a:pPr>
            <a:r>
              <a:rPr lang="it-IT" dirty="0">
                <a:solidFill>
                  <a:schemeClr val="tx1"/>
                </a:solidFill>
              </a:rPr>
              <a:t>Diamo voce agli interessi comuni di tutti gli enti del terzo settore, ne facilitiamo le connessioni e le sosteniamo affinché possano evolversi e dedicarsi con fiducia e creatività alla persecuzione del proprio scopo.</a:t>
            </a:r>
          </a:p>
        </p:txBody>
      </p:sp>
      <p:sp>
        <p:nvSpPr>
          <p:cNvPr id="3" name="Horizontale Rolle 2">
            <a:extLst>
              <a:ext uri="{FF2B5EF4-FFF2-40B4-BE49-F238E27FC236}">
                <a16:creationId xmlns:a16="http://schemas.microsoft.com/office/drawing/2014/main" id="{275910FD-EA4B-5740-BF0B-6F40FFF01E05}"/>
              </a:ext>
            </a:extLst>
          </p:cNvPr>
          <p:cNvSpPr/>
          <p:nvPr/>
        </p:nvSpPr>
        <p:spPr bwMode="auto">
          <a:xfrm>
            <a:off x="8112224" y="476672"/>
            <a:ext cx="2808312" cy="1368152"/>
          </a:xfrm>
          <a:prstGeom prst="horizontalScroll">
            <a:avLst/>
          </a:prstGeom>
          <a:solidFill>
            <a:srgbClr val="BB6D74"/>
          </a:solidFill>
          <a:ln w="3175" algn="ctr">
            <a:solidFill>
              <a:schemeClr val="accent1"/>
            </a:solidFill>
            <a:round/>
            <a:headEnd type="none" w="sm" len="sm"/>
            <a:tailEnd type="none" w="med" len="lg"/>
          </a:ln>
        </p:spPr>
        <p:txBody>
          <a:bodyPr rtlCol="0" anchor="ctr"/>
          <a:lstStyle/>
          <a:p>
            <a:pPr algn="ctr"/>
            <a:r>
              <a:rPr lang="de-DE" sz="1400" dirty="0" err="1">
                <a:solidFill>
                  <a:schemeClr val="bg1"/>
                </a:solidFill>
                <a:latin typeface="Calibri Light" panose="020F0302020204030204" pitchFamily="34" charset="0"/>
                <a:cs typeface="Calibri Light" panose="020F0302020204030204" pitchFamily="34" charset="0"/>
              </a:rPr>
              <a:t>Versione</a:t>
            </a:r>
            <a:r>
              <a:rPr lang="de-DE" sz="1400" dirty="0">
                <a:solidFill>
                  <a:schemeClr val="bg1"/>
                </a:solidFill>
                <a:latin typeface="Calibri Light" panose="020F0302020204030204" pitchFamily="34" charset="0"/>
                <a:cs typeface="Calibri Light" panose="020F0302020204030204" pitchFamily="34" charset="0"/>
              </a:rPr>
              <a:t> </a:t>
            </a:r>
            <a:r>
              <a:rPr lang="de-DE" sz="1400" dirty="0" err="1">
                <a:solidFill>
                  <a:schemeClr val="bg1"/>
                </a:solidFill>
                <a:latin typeface="Calibri Light" panose="020F0302020204030204" pitchFamily="34" charset="0"/>
                <a:cs typeface="Calibri Light" panose="020F0302020204030204" pitchFamily="34" charset="0"/>
              </a:rPr>
              <a:t>presentata</a:t>
            </a:r>
            <a:r>
              <a:rPr lang="de-DE" sz="1400" dirty="0">
                <a:solidFill>
                  <a:schemeClr val="bg1"/>
                </a:solidFill>
                <a:latin typeface="Calibri Light" panose="020F0302020204030204" pitchFamily="34" charset="0"/>
                <a:cs typeface="Calibri Light" panose="020F0302020204030204" pitchFamily="34" charset="0"/>
              </a:rPr>
              <a:t> </a:t>
            </a:r>
          </a:p>
          <a:p>
            <a:pPr algn="ctr"/>
            <a:r>
              <a:rPr lang="de-DE" sz="1400" dirty="0">
                <a:solidFill>
                  <a:schemeClr val="bg1"/>
                </a:solidFill>
                <a:latin typeface="Calibri Light" panose="020F0302020204030204" pitchFamily="34" charset="0"/>
                <a:cs typeface="Calibri Light" panose="020F0302020204030204" pitchFamily="34" charset="0"/>
              </a:rPr>
              <a:t>in </a:t>
            </a:r>
            <a:r>
              <a:rPr lang="de-DE" sz="1400" dirty="0" err="1">
                <a:solidFill>
                  <a:schemeClr val="bg1"/>
                </a:solidFill>
                <a:latin typeface="Calibri Light" panose="020F0302020204030204" pitchFamily="34" charset="0"/>
                <a:cs typeface="Calibri Light" panose="020F0302020204030204" pitchFamily="34" charset="0"/>
              </a:rPr>
              <a:t>maggio</a:t>
            </a:r>
            <a:endParaRPr lang="de-DE" sz="1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0927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Il </a:t>
            </a:r>
            <a:r>
              <a:rPr lang="de-DE" dirty="0" err="1"/>
              <a:t>ruolo</a:t>
            </a:r>
            <a:r>
              <a:rPr lang="de-DE" dirty="0"/>
              <a:t> la </a:t>
            </a:r>
            <a:r>
              <a:rPr lang="de-DE" dirty="0" err="1"/>
              <a:t>ragion</a:t>
            </a:r>
            <a:r>
              <a:rPr lang="de-DE" dirty="0"/>
              <a:t> </a:t>
            </a:r>
            <a:r>
              <a:rPr lang="de-DE" dirty="0" err="1"/>
              <a:t>d‘essere</a:t>
            </a:r>
            <a:r>
              <a:rPr lang="de-DE" dirty="0"/>
              <a:t> del DZE in </a:t>
            </a:r>
            <a:r>
              <a:rPr lang="de-DE" dirty="0" err="1"/>
              <a:t>futuro</a:t>
            </a:r>
            <a:endParaRPr lang="de-DE" dirty="0"/>
          </a:p>
        </p:txBody>
      </p:sp>
      <p:sp>
        <p:nvSpPr>
          <p:cNvPr id="3" name="Inhaltsplatzhalter 2">
            <a:extLst>
              <a:ext uri="{FF2B5EF4-FFF2-40B4-BE49-F238E27FC236}">
                <a16:creationId xmlns:a16="http://schemas.microsoft.com/office/drawing/2014/main" id="{1444FF31-EE2E-A14D-BB1C-8DCD0411045A}"/>
              </a:ext>
            </a:extLst>
          </p:cNvPr>
          <p:cNvSpPr>
            <a:spLocks noGrp="1"/>
          </p:cNvSpPr>
          <p:nvPr>
            <p:ph idx="1"/>
          </p:nvPr>
        </p:nvSpPr>
        <p:spPr>
          <a:xfrm>
            <a:off x="623392" y="980728"/>
            <a:ext cx="10849205" cy="4813995"/>
          </a:xfrm>
        </p:spPr>
        <p:txBody>
          <a:bodyPr/>
          <a:lstStyle/>
          <a:p>
            <a:pPr>
              <a:spcAft>
                <a:spcPts val="600"/>
              </a:spcAft>
            </a:pPr>
            <a:r>
              <a:rPr lang="it-IT" sz="1600" dirty="0">
                <a:highlight>
                  <a:srgbClr val="FFFF00"/>
                </a:highlight>
              </a:rPr>
              <a:t>CSV mette a disposizione servizi e sostiene così gli enti seguiti in tutto quello che non riescono a fare con forze e risorse proprie.</a:t>
            </a:r>
          </a:p>
          <a:p>
            <a:pPr lvl="0">
              <a:spcAft>
                <a:spcPts val="600"/>
              </a:spcAft>
            </a:pPr>
            <a:r>
              <a:rPr lang="it-IT" sz="1600" dirty="0"/>
              <a:t>CSV è un’organizzazione </a:t>
            </a:r>
            <a:r>
              <a:rPr lang="it-IT" sz="1600" strike="sngStrike" dirty="0"/>
              <a:t>moderna e</a:t>
            </a:r>
            <a:r>
              <a:rPr lang="it-IT" sz="1600" dirty="0"/>
              <a:t> visionaria e per questo un riferimento e guida strategica per tutto il volontariato </a:t>
            </a:r>
            <a:r>
              <a:rPr lang="it-IT" sz="1600" i="1" dirty="0">
                <a:solidFill>
                  <a:srgbClr val="0070C0"/>
                </a:solidFill>
              </a:rPr>
              <a:t>(parole alternative: innovativa/visione futura)  </a:t>
            </a:r>
          </a:p>
          <a:p>
            <a:pPr marL="0" indent="0">
              <a:spcAft>
                <a:spcPts val="600"/>
              </a:spcAft>
              <a:buNone/>
            </a:pPr>
            <a:r>
              <a:rPr lang="it-IT" sz="1600" dirty="0">
                <a:highlight>
                  <a:srgbClr val="FFFF00"/>
                </a:highlight>
              </a:rPr>
              <a:t>CSV è un’organizzazione con radici forti e vista rivolta al futuro e per questo un riferimento e guida strategica per tutto il volontariato.</a:t>
            </a:r>
            <a:endParaRPr lang="x-none" sz="1600" dirty="0">
              <a:highlight>
                <a:srgbClr val="FFFF00"/>
              </a:highlight>
            </a:endParaRPr>
          </a:p>
          <a:p>
            <a:pPr lvl="0">
              <a:spcAft>
                <a:spcPts val="600"/>
              </a:spcAft>
            </a:pPr>
            <a:r>
              <a:rPr lang="it-IT" sz="1600" dirty="0"/>
              <a:t>CSV crea sinergie, facilita collaborazioni e connessioni fra </a:t>
            </a:r>
            <a:r>
              <a:rPr lang="it-IT" sz="1600" u="sng" dirty="0"/>
              <a:t>le singole associazioni  </a:t>
            </a:r>
            <a:r>
              <a:rPr lang="it-IT" sz="1600" dirty="0">
                <a:highlight>
                  <a:srgbClr val="FFFF00"/>
                </a:highlight>
              </a:rPr>
              <a:t>i singoli enti seguiti</a:t>
            </a:r>
            <a:endParaRPr lang="x-none" sz="1600" dirty="0">
              <a:highlight>
                <a:srgbClr val="FFFF00"/>
              </a:highlight>
            </a:endParaRPr>
          </a:p>
          <a:p>
            <a:pPr lvl="0">
              <a:spcAft>
                <a:spcPts val="600"/>
              </a:spcAft>
            </a:pPr>
            <a:r>
              <a:rPr lang="it-IT" sz="1600" dirty="0"/>
              <a:t>CSV è il partner che supporta l’associazione affinché questa possa concentrarsi e focalizzarsi sulla persecuzione del proprio scopo </a:t>
            </a:r>
            <a:r>
              <a:rPr lang="it-IT" sz="1600" i="1" dirty="0">
                <a:solidFill>
                  <a:srgbClr val="0070C0"/>
                </a:solidFill>
              </a:rPr>
              <a:t>(parole alternative: </a:t>
            </a:r>
            <a:r>
              <a:rPr lang="it-IT" sz="1600" i="1" dirty="0" err="1">
                <a:solidFill>
                  <a:srgbClr val="0070C0"/>
                </a:solidFill>
              </a:rPr>
              <a:t>Förderer</a:t>
            </a:r>
            <a:r>
              <a:rPr lang="it-IT" sz="1600" i="1" dirty="0">
                <a:solidFill>
                  <a:srgbClr val="0070C0"/>
                </a:solidFill>
              </a:rPr>
              <a:t>/sostenitore)   </a:t>
            </a:r>
            <a:r>
              <a:rPr lang="it-IT" sz="1600" i="1" dirty="0">
                <a:solidFill>
                  <a:srgbClr val="FF0000"/>
                </a:solidFill>
              </a:rPr>
              <a:t>in autonomia</a:t>
            </a:r>
          </a:p>
          <a:p>
            <a:pPr marL="0" indent="0">
              <a:spcAft>
                <a:spcPts val="600"/>
              </a:spcAft>
              <a:buNone/>
            </a:pPr>
            <a:r>
              <a:rPr lang="it-IT" sz="1600" dirty="0">
                <a:highlight>
                  <a:srgbClr val="FFFF00"/>
                </a:highlight>
              </a:rPr>
              <a:t>CSV è a fianco delle realtà seguite affinché questa possa concentrarsi e focalizzarsi sulla persecuzione del proprio scopo.</a:t>
            </a:r>
            <a:endParaRPr lang="x-none" sz="1600" i="1" dirty="0">
              <a:solidFill>
                <a:srgbClr val="0070C0"/>
              </a:solidFill>
            </a:endParaRPr>
          </a:p>
          <a:p>
            <a:pPr lvl="0">
              <a:spcAft>
                <a:spcPts val="600"/>
              </a:spcAft>
            </a:pPr>
            <a:r>
              <a:rPr lang="it-IT" sz="1600" dirty="0"/>
              <a:t>CSV è l’interlocutore affidabile e competente per tutte le domande inerenti allo svolgimento delle attività </a:t>
            </a:r>
            <a:r>
              <a:rPr lang="it-IT" sz="1600" u="sng" dirty="0"/>
              <a:t>di un’associazione </a:t>
            </a:r>
            <a:r>
              <a:rPr lang="it-IT" sz="1600" dirty="0">
                <a:highlight>
                  <a:srgbClr val="FFFF00"/>
                </a:highlight>
              </a:rPr>
              <a:t>degli enti seguiti  </a:t>
            </a:r>
            <a:r>
              <a:rPr lang="it-IT" sz="1600" dirty="0">
                <a:solidFill>
                  <a:srgbClr val="FF0000"/>
                </a:solidFill>
              </a:rPr>
              <a:t>“attività” </a:t>
            </a:r>
            <a:r>
              <a:rPr lang="it-IT" sz="1600" dirty="0" err="1">
                <a:solidFill>
                  <a:srgbClr val="FF0000"/>
                </a:solidFill>
              </a:rPr>
              <a:t>scheint</a:t>
            </a:r>
            <a:r>
              <a:rPr lang="it-IT" sz="1600" dirty="0">
                <a:solidFill>
                  <a:srgbClr val="FF0000"/>
                </a:solidFill>
              </a:rPr>
              <a:t> </a:t>
            </a:r>
            <a:r>
              <a:rPr lang="it-IT" sz="1600" dirty="0" err="1">
                <a:solidFill>
                  <a:srgbClr val="FF0000"/>
                </a:solidFill>
              </a:rPr>
              <a:t>mir</a:t>
            </a:r>
            <a:r>
              <a:rPr lang="it-IT" sz="1600" dirty="0">
                <a:solidFill>
                  <a:srgbClr val="FF0000"/>
                </a:solidFill>
              </a:rPr>
              <a:t> </a:t>
            </a:r>
            <a:r>
              <a:rPr lang="it-IT" sz="1600" dirty="0" err="1">
                <a:solidFill>
                  <a:srgbClr val="FF0000"/>
                </a:solidFill>
              </a:rPr>
              <a:t>etwas</a:t>
            </a:r>
            <a:r>
              <a:rPr lang="it-IT" sz="1600" dirty="0">
                <a:solidFill>
                  <a:srgbClr val="FF0000"/>
                </a:solidFill>
              </a:rPr>
              <a:t> </a:t>
            </a:r>
            <a:r>
              <a:rPr lang="it-IT" sz="1600" dirty="0" err="1">
                <a:solidFill>
                  <a:srgbClr val="FF0000"/>
                </a:solidFill>
              </a:rPr>
              <a:t>zu</a:t>
            </a:r>
            <a:r>
              <a:rPr lang="it-IT" sz="1600" dirty="0">
                <a:solidFill>
                  <a:srgbClr val="FF0000"/>
                </a:solidFill>
              </a:rPr>
              <a:t> </a:t>
            </a:r>
            <a:r>
              <a:rPr lang="it-IT" sz="1600" dirty="0" err="1">
                <a:solidFill>
                  <a:srgbClr val="FF0000"/>
                </a:solidFill>
              </a:rPr>
              <a:t>weit</a:t>
            </a:r>
            <a:r>
              <a:rPr lang="it-IT" sz="1600" dirty="0">
                <a:solidFill>
                  <a:srgbClr val="FF0000"/>
                </a:solidFill>
              </a:rPr>
              <a:t> </a:t>
            </a:r>
            <a:r>
              <a:rPr lang="it-IT" sz="1600" dirty="0" err="1">
                <a:solidFill>
                  <a:srgbClr val="FF0000"/>
                </a:solidFill>
              </a:rPr>
              <a:t>gegriffen</a:t>
            </a:r>
            <a:r>
              <a:rPr lang="it-IT" sz="1600" dirty="0">
                <a:solidFill>
                  <a:srgbClr val="FF0000"/>
                </a:solidFill>
              </a:rPr>
              <a:t>, </a:t>
            </a:r>
            <a:r>
              <a:rPr lang="it-IT" sz="1600" dirty="0" err="1">
                <a:solidFill>
                  <a:srgbClr val="FF0000"/>
                </a:solidFill>
              </a:rPr>
              <a:t>weil</a:t>
            </a:r>
            <a:r>
              <a:rPr lang="it-IT" sz="1600" dirty="0">
                <a:solidFill>
                  <a:srgbClr val="FF0000"/>
                </a:solidFill>
              </a:rPr>
              <a:t> </a:t>
            </a:r>
            <a:r>
              <a:rPr lang="it-IT" sz="1600" dirty="0" err="1">
                <a:solidFill>
                  <a:srgbClr val="FF0000"/>
                </a:solidFill>
              </a:rPr>
              <a:t>damit</a:t>
            </a:r>
            <a:r>
              <a:rPr lang="it-IT" sz="1600" dirty="0">
                <a:solidFill>
                  <a:srgbClr val="FF0000"/>
                </a:solidFill>
              </a:rPr>
              <a:t> </a:t>
            </a:r>
            <a:r>
              <a:rPr lang="it-IT" sz="1600" dirty="0" err="1">
                <a:solidFill>
                  <a:srgbClr val="FF0000"/>
                </a:solidFill>
              </a:rPr>
              <a:t>auch</a:t>
            </a:r>
            <a:r>
              <a:rPr lang="it-IT" sz="1600" dirty="0">
                <a:solidFill>
                  <a:srgbClr val="FF0000"/>
                </a:solidFill>
              </a:rPr>
              <a:t> die </a:t>
            </a:r>
            <a:r>
              <a:rPr lang="it-IT" sz="1600" dirty="0" err="1">
                <a:solidFill>
                  <a:srgbClr val="FF0000"/>
                </a:solidFill>
              </a:rPr>
              <a:t>inhaltliche</a:t>
            </a:r>
            <a:r>
              <a:rPr lang="it-IT" sz="1600" dirty="0">
                <a:solidFill>
                  <a:srgbClr val="FF0000"/>
                </a:solidFill>
              </a:rPr>
              <a:t> </a:t>
            </a:r>
            <a:r>
              <a:rPr lang="it-IT" sz="1600" dirty="0" err="1">
                <a:solidFill>
                  <a:srgbClr val="FF0000"/>
                </a:solidFill>
              </a:rPr>
              <a:t>Arbeit</a:t>
            </a:r>
            <a:r>
              <a:rPr lang="it-IT" sz="1600" dirty="0">
                <a:solidFill>
                  <a:srgbClr val="FF0000"/>
                </a:solidFill>
              </a:rPr>
              <a:t> </a:t>
            </a:r>
            <a:r>
              <a:rPr lang="it-IT" sz="1600" dirty="0" err="1">
                <a:solidFill>
                  <a:srgbClr val="FF0000"/>
                </a:solidFill>
              </a:rPr>
              <a:t>der</a:t>
            </a:r>
            <a:r>
              <a:rPr lang="it-IT" sz="1600" dirty="0">
                <a:solidFill>
                  <a:srgbClr val="FF0000"/>
                </a:solidFill>
              </a:rPr>
              <a:t> </a:t>
            </a:r>
            <a:r>
              <a:rPr lang="it-IT" sz="1600" dirty="0" err="1">
                <a:solidFill>
                  <a:srgbClr val="FF0000"/>
                </a:solidFill>
              </a:rPr>
              <a:t>Vereine</a:t>
            </a:r>
            <a:r>
              <a:rPr lang="it-IT" sz="1600" dirty="0">
                <a:solidFill>
                  <a:srgbClr val="FF0000"/>
                </a:solidFill>
              </a:rPr>
              <a:t> </a:t>
            </a:r>
            <a:r>
              <a:rPr lang="it-IT" sz="1600" dirty="0" err="1">
                <a:solidFill>
                  <a:srgbClr val="FF0000"/>
                </a:solidFill>
              </a:rPr>
              <a:t>gemeint</a:t>
            </a:r>
            <a:r>
              <a:rPr lang="it-IT" sz="1600" dirty="0">
                <a:solidFill>
                  <a:srgbClr val="FF0000"/>
                </a:solidFill>
              </a:rPr>
              <a:t> </a:t>
            </a:r>
            <a:r>
              <a:rPr lang="it-IT" sz="1600" dirty="0" err="1">
                <a:solidFill>
                  <a:srgbClr val="FF0000"/>
                </a:solidFill>
              </a:rPr>
              <a:t>ist</a:t>
            </a:r>
            <a:endParaRPr lang="x-none" sz="1600" dirty="0"/>
          </a:p>
          <a:p>
            <a:pPr lvl="0">
              <a:spcAft>
                <a:spcPts val="600"/>
              </a:spcAft>
            </a:pPr>
            <a:r>
              <a:rPr lang="it-IT" sz="1600" dirty="0"/>
              <a:t>CSV è l’organizzazione che rende visibile e da valore al terzo settore </a:t>
            </a:r>
            <a:r>
              <a:rPr lang="it-IT" sz="1600" i="1" dirty="0">
                <a:solidFill>
                  <a:srgbClr val="0070C0"/>
                </a:solidFill>
              </a:rPr>
              <a:t>(parola alternativa: valorizza) </a:t>
            </a:r>
            <a:r>
              <a:rPr lang="it-IT" sz="1600" i="1" dirty="0">
                <a:solidFill>
                  <a:srgbClr val="FF0000"/>
                </a:solidFill>
              </a:rPr>
              <a:t>valorizza </a:t>
            </a:r>
            <a:r>
              <a:rPr lang="it-IT" sz="1600" i="1" dirty="0" err="1">
                <a:solidFill>
                  <a:srgbClr val="FF0000"/>
                </a:solidFill>
              </a:rPr>
              <a:t>gefällt</a:t>
            </a:r>
            <a:r>
              <a:rPr lang="it-IT" sz="1600" i="1" dirty="0">
                <a:solidFill>
                  <a:srgbClr val="FF0000"/>
                </a:solidFill>
              </a:rPr>
              <a:t> </a:t>
            </a:r>
            <a:r>
              <a:rPr lang="it-IT" sz="1600" i="1" dirty="0" err="1">
                <a:solidFill>
                  <a:srgbClr val="FF0000"/>
                </a:solidFill>
              </a:rPr>
              <a:t>mir</a:t>
            </a:r>
            <a:r>
              <a:rPr lang="it-IT" sz="1600" i="1" dirty="0">
                <a:solidFill>
                  <a:srgbClr val="FF0000"/>
                </a:solidFill>
              </a:rPr>
              <a:t> </a:t>
            </a:r>
            <a:r>
              <a:rPr lang="it-IT" sz="1600" i="1" dirty="0" err="1">
                <a:solidFill>
                  <a:srgbClr val="FF0000"/>
                </a:solidFill>
              </a:rPr>
              <a:t>besser</a:t>
            </a:r>
            <a:r>
              <a:rPr lang="it-IT" sz="1600" i="1" dirty="0">
                <a:solidFill>
                  <a:srgbClr val="FF0000"/>
                </a:solidFill>
              </a:rPr>
              <a:t>, </a:t>
            </a:r>
            <a:r>
              <a:rPr lang="it-IT" sz="1600" i="1" dirty="0" err="1">
                <a:solidFill>
                  <a:srgbClr val="FF0000"/>
                </a:solidFill>
              </a:rPr>
              <a:t>aber</a:t>
            </a:r>
            <a:r>
              <a:rPr lang="it-IT" sz="1600" i="1" dirty="0">
                <a:solidFill>
                  <a:srgbClr val="FF0000"/>
                </a:solidFill>
              </a:rPr>
              <a:t> </a:t>
            </a:r>
            <a:r>
              <a:rPr lang="it-IT" sz="1600" i="1" dirty="0" err="1">
                <a:solidFill>
                  <a:srgbClr val="FF0000"/>
                </a:solidFill>
              </a:rPr>
              <a:t>vielleicht</a:t>
            </a:r>
            <a:r>
              <a:rPr lang="it-IT" sz="1600" i="1" dirty="0">
                <a:solidFill>
                  <a:srgbClr val="FF0000"/>
                </a:solidFill>
              </a:rPr>
              <a:t> </a:t>
            </a:r>
            <a:r>
              <a:rPr lang="it-IT" sz="1600" i="1" dirty="0" err="1">
                <a:solidFill>
                  <a:srgbClr val="FF0000"/>
                </a:solidFill>
              </a:rPr>
              <a:t>könnte</a:t>
            </a:r>
            <a:r>
              <a:rPr lang="it-IT" sz="1600" i="1" dirty="0">
                <a:solidFill>
                  <a:srgbClr val="FF0000"/>
                </a:solidFill>
              </a:rPr>
              <a:t> man </a:t>
            </a:r>
            <a:r>
              <a:rPr lang="it-IT" sz="1600" i="1" dirty="0" err="1">
                <a:solidFill>
                  <a:srgbClr val="FF0000"/>
                </a:solidFill>
              </a:rPr>
              <a:t>besser</a:t>
            </a:r>
            <a:r>
              <a:rPr lang="it-IT" sz="1600" i="1" dirty="0">
                <a:solidFill>
                  <a:srgbClr val="FF0000"/>
                </a:solidFill>
              </a:rPr>
              <a:t> von </a:t>
            </a:r>
            <a:r>
              <a:rPr lang="it-IT" sz="1600" i="1" dirty="0" err="1">
                <a:solidFill>
                  <a:srgbClr val="FF0000"/>
                </a:solidFill>
              </a:rPr>
              <a:t>stärken</a:t>
            </a:r>
            <a:r>
              <a:rPr lang="it-IT" sz="1600" i="1" dirty="0">
                <a:solidFill>
                  <a:srgbClr val="FF0000"/>
                </a:solidFill>
              </a:rPr>
              <a:t> </a:t>
            </a:r>
            <a:r>
              <a:rPr lang="it-IT" sz="1600" i="1" dirty="0" err="1">
                <a:solidFill>
                  <a:srgbClr val="FF0000"/>
                </a:solidFill>
              </a:rPr>
              <a:t>sprechen</a:t>
            </a:r>
            <a:r>
              <a:rPr lang="it-IT" sz="1600" i="1" dirty="0">
                <a:solidFill>
                  <a:srgbClr val="FF0000"/>
                </a:solidFill>
              </a:rPr>
              <a:t>. Es </a:t>
            </a:r>
            <a:r>
              <a:rPr lang="it-IT" sz="1600" i="1" dirty="0" err="1">
                <a:solidFill>
                  <a:srgbClr val="FF0000"/>
                </a:solidFill>
              </a:rPr>
              <a:t>sind</a:t>
            </a:r>
            <a:r>
              <a:rPr lang="it-IT" sz="1600" i="1" dirty="0">
                <a:solidFill>
                  <a:srgbClr val="FF0000"/>
                </a:solidFill>
              </a:rPr>
              <a:t> </a:t>
            </a:r>
            <a:r>
              <a:rPr lang="it-IT" sz="1600" i="1" dirty="0" err="1">
                <a:solidFill>
                  <a:srgbClr val="FF0000"/>
                </a:solidFill>
              </a:rPr>
              <a:t>nämlich</a:t>
            </a:r>
            <a:r>
              <a:rPr lang="it-IT" sz="1600" i="1" dirty="0">
                <a:solidFill>
                  <a:srgbClr val="FF0000"/>
                </a:solidFill>
              </a:rPr>
              <a:t> die </a:t>
            </a:r>
            <a:r>
              <a:rPr lang="it-IT" sz="1600" i="1" dirty="0" err="1">
                <a:solidFill>
                  <a:srgbClr val="FF0000"/>
                </a:solidFill>
              </a:rPr>
              <a:t>Vereine</a:t>
            </a:r>
            <a:r>
              <a:rPr lang="it-IT" sz="1600" i="1" dirty="0">
                <a:solidFill>
                  <a:srgbClr val="FF0000"/>
                </a:solidFill>
              </a:rPr>
              <a:t> </a:t>
            </a:r>
            <a:r>
              <a:rPr lang="it-IT" sz="1600" i="1" dirty="0" err="1">
                <a:solidFill>
                  <a:srgbClr val="FF0000"/>
                </a:solidFill>
              </a:rPr>
              <a:t>selbst</a:t>
            </a:r>
            <a:r>
              <a:rPr lang="it-IT" sz="1600" i="1" dirty="0">
                <a:solidFill>
                  <a:srgbClr val="FF0000"/>
                </a:solidFill>
              </a:rPr>
              <a:t>, die </a:t>
            </a:r>
            <a:r>
              <a:rPr lang="it-IT" sz="1600" i="1" dirty="0" err="1">
                <a:solidFill>
                  <a:srgbClr val="FF0000"/>
                </a:solidFill>
              </a:rPr>
              <a:t>dem</a:t>
            </a:r>
            <a:r>
              <a:rPr lang="it-IT" sz="1600" i="1" dirty="0">
                <a:solidFill>
                  <a:srgbClr val="FF0000"/>
                </a:solidFill>
              </a:rPr>
              <a:t> Ehrenamt “</a:t>
            </a:r>
            <a:r>
              <a:rPr lang="it-IT" sz="1600" i="1" dirty="0" err="1">
                <a:solidFill>
                  <a:srgbClr val="FF0000"/>
                </a:solidFill>
              </a:rPr>
              <a:t>Wert</a:t>
            </a:r>
            <a:r>
              <a:rPr lang="it-IT" sz="1600" i="1" dirty="0">
                <a:solidFill>
                  <a:srgbClr val="FF0000"/>
                </a:solidFill>
              </a:rPr>
              <a:t>” </a:t>
            </a:r>
            <a:r>
              <a:rPr lang="it-IT" sz="1600" i="1" dirty="0" err="1">
                <a:solidFill>
                  <a:srgbClr val="FF0000"/>
                </a:solidFill>
              </a:rPr>
              <a:t>verleihen</a:t>
            </a:r>
            <a:r>
              <a:rPr lang="it-IT" sz="1600" i="1" dirty="0">
                <a:solidFill>
                  <a:srgbClr val="FF0000"/>
                </a:solidFill>
              </a:rPr>
              <a:t>”</a:t>
            </a:r>
          </a:p>
          <a:p>
            <a:pPr marL="0" lvl="0" indent="0">
              <a:buNone/>
            </a:pPr>
            <a:r>
              <a:rPr lang="it-IT" sz="1600" dirty="0">
                <a:highlight>
                  <a:srgbClr val="FFFF00"/>
                </a:highlight>
              </a:rPr>
              <a:t>CSV è un centro di competenza che rende visibile e da valore al Volontariato. </a:t>
            </a:r>
            <a:endParaRPr lang="x-none" sz="1600" i="1" dirty="0">
              <a:solidFill>
                <a:srgbClr val="FF0000"/>
              </a:solidFill>
            </a:endParaRPr>
          </a:p>
          <a:p>
            <a:pPr lvl="0">
              <a:spcAft>
                <a:spcPts val="600"/>
              </a:spcAft>
            </a:pPr>
            <a:r>
              <a:rPr lang="it-IT" sz="1600" dirty="0"/>
              <a:t>CSV è il portavoce degli interessi comuni delle associazioni a livello provinciale e nazionale </a:t>
            </a:r>
          </a:p>
          <a:p>
            <a:pPr marL="0" indent="0">
              <a:spcAft>
                <a:spcPts val="600"/>
              </a:spcAft>
              <a:buNone/>
            </a:pPr>
            <a:r>
              <a:rPr lang="it-IT" sz="1600" dirty="0">
                <a:highlight>
                  <a:srgbClr val="FFFF00"/>
                </a:highlight>
              </a:rPr>
              <a:t>CSV è il portavoce nel settore del volontariato degli interessi comuni degli enti a livello provinciale e nazionale </a:t>
            </a:r>
            <a:endParaRPr lang="de-IT" sz="1600" dirty="0">
              <a:highlight>
                <a:srgbClr val="FFFF00"/>
              </a:highlight>
            </a:endParaRPr>
          </a:p>
          <a:p>
            <a:pPr lvl="0">
              <a:spcAft>
                <a:spcPts val="600"/>
              </a:spcAft>
            </a:pPr>
            <a:endParaRPr lang="x-none" sz="1600" dirty="0"/>
          </a:p>
        </p:txBody>
      </p:sp>
      <p:sp>
        <p:nvSpPr>
          <p:cNvPr id="4" name="Textfeld 3">
            <a:extLst>
              <a:ext uri="{FF2B5EF4-FFF2-40B4-BE49-F238E27FC236}">
                <a16:creationId xmlns:a16="http://schemas.microsoft.com/office/drawing/2014/main" id="{6E5ED707-2EA9-3344-BC84-6E69936BBE78}"/>
              </a:ext>
            </a:extLst>
          </p:cNvPr>
          <p:cNvSpPr txBox="1"/>
          <p:nvPr/>
        </p:nvSpPr>
        <p:spPr>
          <a:xfrm>
            <a:off x="9480376" y="188640"/>
            <a:ext cx="2592288" cy="576064"/>
          </a:xfrm>
          <a:prstGeom prst="rect">
            <a:avLst/>
          </a:prstGeom>
          <a:noFill/>
          <a:ln w="3175" algn="ctr">
            <a:solidFill>
              <a:schemeClr val="accent1"/>
            </a:solidFill>
            <a:round/>
            <a:headEnd type="none" w="sm" len="sm"/>
            <a:tailEnd type="none" w="med" len="lg"/>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e-DE" dirty="0">
                <a:solidFill>
                  <a:srgbClr val="FF0000"/>
                </a:solidFill>
              </a:rPr>
              <a:t>Günther </a:t>
            </a:r>
            <a:r>
              <a:rPr lang="de-DE" dirty="0" err="1">
                <a:solidFill>
                  <a:srgbClr val="FF0000"/>
                </a:solidFill>
              </a:rPr>
              <a:t>Andergassen</a:t>
            </a:r>
            <a:endParaRPr lang="de-DE" dirty="0">
              <a:solidFill>
                <a:srgbClr val="FF0000"/>
              </a:solidFill>
            </a:endParaRPr>
          </a:p>
        </p:txBody>
      </p:sp>
      <p:sp>
        <p:nvSpPr>
          <p:cNvPr id="5" name="Textfeld 4">
            <a:extLst>
              <a:ext uri="{FF2B5EF4-FFF2-40B4-BE49-F238E27FC236}">
                <a16:creationId xmlns:a16="http://schemas.microsoft.com/office/drawing/2014/main" id="{7D87780A-24CE-044B-B00D-8658DB5AD6E3}"/>
              </a:ext>
            </a:extLst>
          </p:cNvPr>
          <p:cNvSpPr txBox="1"/>
          <p:nvPr/>
        </p:nvSpPr>
        <p:spPr>
          <a:xfrm>
            <a:off x="6744072" y="188640"/>
            <a:ext cx="2592288" cy="576064"/>
          </a:xfrm>
          <a:prstGeom prst="rect">
            <a:avLst/>
          </a:prstGeom>
          <a:noFill/>
          <a:ln w="3175" algn="ctr">
            <a:solidFill>
              <a:schemeClr val="accent1"/>
            </a:solidFill>
            <a:round/>
            <a:headEnd type="none" w="sm" len="sm"/>
            <a:tailEnd type="none" w="med" len="lg"/>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e-DE" dirty="0">
                <a:highlight>
                  <a:srgbClr val="FFFF00"/>
                </a:highlight>
              </a:rPr>
              <a:t>Stefan Hofer</a:t>
            </a:r>
          </a:p>
        </p:txBody>
      </p:sp>
    </p:spTree>
    <p:extLst>
      <p:ext uri="{BB962C8B-B14F-4D97-AF65-F5344CB8AC3E}">
        <p14:creationId xmlns:p14="http://schemas.microsoft.com/office/powerpoint/2010/main" val="96556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9A9B6"/>
        </a:solid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5499E0A-834E-FA49-B318-37AF56CD5A01}"/>
              </a:ext>
            </a:extLst>
          </p:cNvPr>
          <p:cNvSpPr/>
          <p:nvPr/>
        </p:nvSpPr>
        <p:spPr>
          <a:xfrm>
            <a:off x="2941007" y="2681625"/>
            <a:ext cx="6309986" cy="2246769"/>
          </a:xfrm>
          <a:prstGeom prst="rect">
            <a:avLst/>
          </a:prstGeom>
        </p:spPr>
        <p:txBody>
          <a:bodyPr wrap="square">
            <a:spAutoFit/>
          </a:bodyPr>
          <a:lstStyle/>
          <a:p>
            <a:pPr algn="ctr"/>
            <a:r>
              <a:rPr lang="it-IT" sz="2000" dirty="0">
                <a:solidFill>
                  <a:schemeClr val="bg1"/>
                </a:solidFill>
                <a:latin typeface="Mark Pro Light" panose="020B0504020101010102" pitchFamily="34" charset="77"/>
              </a:rPr>
              <a:t>LA NOSTRA – UNSERE </a:t>
            </a:r>
            <a:endParaRPr lang="it-IT" sz="2000" b="1" dirty="0">
              <a:solidFill>
                <a:schemeClr val="bg1"/>
              </a:solidFill>
              <a:latin typeface="Mark Pro Black" panose="020B0504020101010102" pitchFamily="34" charset="77"/>
            </a:endParaRPr>
          </a:p>
          <a:p>
            <a:pPr algn="ctr"/>
            <a:r>
              <a:rPr lang="it-IT" sz="6000" b="1" dirty="0">
                <a:solidFill>
                  <a:schemeClr val="bg1"/>
                </a:solidFill>
                <a:latin typeface="Mark Pro Black" panose="020B0504020101010102" pitchFamily="34" charset="77"/>
              </a:rPr>
              <a:t>MISSIONE - MISSION</a:t>
            </a:r>
          </a:p>
        </p:txBody>
      </p:sp>
      <p:sp>
        <p:nvSpPr>
          <p:cNvPr id="3" name="Textfeld 2">
            <a:extLst>
              <a:ext uri="{FF2B5EF4-FFF2-40B4-BE49-F238E27FC236}">
                <a16:creationId xmlns:a16="http://schemas.microsoft.com/office/drawing/2014/main" id="{F1EEF14C-5C26-984F-A0DA-05173FE635C5}"/>
              </a:ext>
            </a:extLst>
          </p:cNvPr>
          <p:cNvSpPr txBox="1"/>
          <p:nvPr/>
        </p:nvSpPr>
        <p:spPr>
          <a:xfrm>
            <a:off x="11277600" y="1917700"/>
            <a:ext cx="0" cy="0"/>
          </a:xfrm>
          <a:prstGeom prst="rect">
            <a:avLst/>
          </a:prstGeom>
          <a:solidFill>
            <a:schemeClr val="bg1"/>
          </a:solidFill>
          <a:ln w="3175" algn="ctr">
            <a:solidFill>
              <a:schemeClr val="accent1"/>
            </a:solid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de-DE" dirty="0"/>
          </a:p>
        </p:txBody>
      </p:sp>
    </p:spTree>
    <p:extLst>
      <p:ext uri="{BB962C8B-B14F-4D97-AF65-F5344CB8AC3E}">
        <p14:creationId xmlns:p14="http://schemas.microsoft.com/office/powerpoint/2010/main" val="375714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Il </a:t>
            </a:r>
            <a:r>
              <a:rPr lang="de-DE" dirty="0" err="1"/>
              <a:t>ruolo</a:t>
            </a:r>
            <a:r>
              <a:rPr lang="de-DE" dirty="0"/>
              <a:t> e la </a:t>
            </a:r>
            <a:r>
              <a:rPr lang="de-DE" dirty="0" err="1"/>
              <a:t>ragion</a:t>
            </a:r>
            <a:r>
              <a:rPr lang="de-DE" dirty="0"/>
              <a:t> </a:t>
            </a:r>
            <a:r>
              <a:rPr lang="de-DE" dirty="0" err="1"/>
              <a:t>d‘essere</a:t>
            </a:r>
            <a:r>
              <a:rPr lang="de-DE" dirty="0"/>
              <a:t> del CSV ALTO ADIGE </a:t>
            </a:r>
          </a:p>
        </p:txBody>
      </p:sp>
      <p:sp>
        <p:nvSpPr>
          <p:cNvPr id="5" name="Inhaltsplatzhalter 2">
            <a:extLst>
              <a:ext uri="{FF2B5EF4-FFF2-40B4-BE49-F238E27FC236}">
                <a16:creationId xmlns:a16="http://schemas.microsoft.com/office/drawing/2014/main" id="{E314661E-7F37-C54A-B6D5-D0098E068547}"/>
              </a:ext>
            </a:extLst>
          </p:cNvPr>
          <p:cNvSpPr txBox="1">
            <a:spLocks/>
          </p:cNvSpPr>
          <p:nvPr/>
        </p:nvSpPr>
        <p:spPr>
          <a:xfrm>
            <a:off x="1487488" y="1556792"/>
            <a:ext cx="10081120" cy="15016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it-IT" dirty="0">
                <a:solidFill>
                  <a:schemeClr val="tx1"/>
                </a:solidFill>
              </a:rPr>
              <a:t>Siamo il riferimento al fianco del volontariato e del terzo settore</a:t>
            </a:r>
            <a:r>
              <a:rPr lang="it-IT" sz="2400" dirty="0">
                <a:solidFill>
                  <a:schemeClr val="tx1"/>
                </a:solidFill>
              </a:rPr>
              <a:t>*</a:t>
            </a:r>
            <a:r>
              <a:rPr lang="it-IT" dirty="0">
                <a:solidFill>
                  <a:schemeClr val="tx1"/>
                </a:solidFill>
              </a:rPr>
              <a:t> con lo sguardo attento alle tematiche attuali e con una visione rivolta al futuro. </a:t>
            </a:r>
          </a:p>
          <a:p>
            <a:pPr marL="0" indent="0">
              <a:spcAft>
                <a:spcPts val="600"/>
              </a:spcAft>
              <a:buNone/>
            </a:pPr>
            <a:r>
              <a:rPr lang="it-IT" dirty="0">
                <a:solidFill>
                  <a:schemeClr val="tx1"/>
                </a:solidFill>
              </a:rPr>
              <a:t>Diamo voce agli interessi comuni di tutti gli enti del terzo settore, ne facilitiamo le connessioni e le sosteniamo con servizi, affinché possano evolversi e dedicarsi in autonomia con fiducia e creatività alla persecuzione del proprio scopo.</a:t>
            </a:r>
          </a:p>
        </p:txBody>
      </p:sp>
      <p:sp>
        <p:nvSpPr>
          <p:cNvPr id="3" name="Textfeld 2">
            <a:extLst>
              <a:ext uri="{FF2B5EF4-FFF2-40B4-BE49-F238E27FC236}">
                <a16:creationId xmlns:a16="http://schemas.microsoft.com/office/drawing/2014/main" id="{9173D9D1-DBA0-FC49-A8E9-50C325D60C91}"/>
              </a:ext>
            </a:extLst>
          </p:cNvPr>
          <p:cNvSpPr txBox="1"/>
          <p:nvPr/>
        </p:nvSpPr>
        <p:spPr>
          <a:xfrm>
            <a:off x="1487488" y="5877272"/>
            <a:ext cx="914400" cy="914400"/>
          </a:xfrm>
          <a:prstGeom prst="rect">
            <a:avLst/>
          </a:prstGeom>
          <a:solidFill>
            <a:schemeClr val="bg1"/>
          </a:solidFill>
          <a:ln w="3175" algn="ctr">
            <a:no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it-IT" sz="1200" i="1" dirty="0"/>
              <a:t>*N.B. il terzo settore è definito dagli articoli 4 e 62 del decreto legislativo 117/2017</a:t>
            </a:r>
          </a:p>
        </p:txBody>
      </p:sp>
    </p:spTree>
    <p:extLst>
      <p:ext uri="{BB962C8B-B14F-4D97-AF65-F5344CB8AC3E}">
        <p14:creationId xmlns:p14="http://schemas.microsoft.com/office/powerpoint/2010/main" val="349870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Die Rolle und der Auftrag des DZE</a:t>
            </a:r>
          </a:p>
        </p:txBody>
      </p:sp>
      <p:sp>
        <p:nvSpPr>
          <p:cNvPr id="3" name="Textfeld 2">
            <a:extLst>
              <a:ext uri="{FF2B5EF4-FFF2-40B4-BE49-F238E27FC236}">
                <a16:creationId xmlns:a16="http://schemas.microsoft.com/office/drawing/2014/main" id="{9173D9D1-DBA0-FC49-A8E9-50C325D60C91}"/>
              </a:ext>
            </a:extLst>
          </p:cNvPr>
          <p:cNvSpPr txBox="1"/>
          <p:nvPr/>
        </p:nvSpPr>
        <p:spPr>
          <a:xfrm>
            <a:off x="1487488" y="5877272"/>
            <a:ext cx="914400" cy="914400"/>
          </a:xfrm>
          <a:prstGeom prst="rect">
            <a:avLst/>
          </a:prstGeom>
          <a:solidFill>
            <a:schemeClr val="bg1"/>
          </a:solidFill>
          <a:ln w="3175" algn="ctr">
            <a:no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it-IT" sz="1200" i="1" dirty="0"/>
              <a:t>*</a:t>
            </a:r>
            <a:r>
              <a:rPr lang="it-IT" sz="1200" i="1" dirty="0" err="1"/>
              <a:t>Anmerkung</a:t>
            </a:r>
            <a:r>
              <a:rPr lang="it-IT" sz="1200" i="1" dirty="0"/>
              <a:t>: Der Dritte </a:t>
            </a:r>
            <a:r>
              <a:rPr lang="it-IT" sz="1200" i="1" dirty="0" err="1"/>
              <a:t>Sektor</a:t>
            </a:r>
            <a:r>
              <a:rPr lang="it-IT" sz="1200" i="1" dirty="0"/>
              <a:t> </a:t>
            </a:r>
            <a:r>
              <a:rPr lang="it-IT" sz="1200" i="1" dirty="0" err="1"/>
              <a:t>ist</a:t>
            </a:r>
            <a:r>
              <a:rPr lang="it-IT" sz="1200" i="1" dirty="0"/>
              <a:t> in </a:t>
            </a:r>
            <a:r>
              <a:rPr lang="it-IT" sz="1200" i="1" dirty="0" err="1"/>
              <a:t>den</a:t>
            </a:r>
            <a:r>
              <a:rPr lang="it-IT" sz="1200" i="1" dirty="0"/>
              <a:t> </a:t>
            </a:r>
            <a:r>
              <a:rPr lang="it-IT" sz="1200" i="1" dirty="0" err="1"/>
              <a:t>Artikeln</a:t>
            </a:r>
            <a:r>
              <a:rPr lang="it-IT" sz="1200" i="1" dirty="0"/>
              <a:t> 4 und 62 </a:t>
            </a:r>
            <a:r>
              <a:rPr lang="it-IT" sz="1200" i="1" dirty="0" err="1"/>
              <a:t>des</a:t>
            </a:r>
            <a:r>
              <a:rPr lang="it-IT" sz="1200" i="1" dirty="0"/>
              <a:t> </a:t>
            </a:r>
            <a:r>
              <a:rPr lang="it-IT" sz="1200" i="1" dirty="0" err="1"/>
              <a:t>Gesetzesvertretenden</a:t>
            </a:r>
            <a:r>
              <a:rPr lang="it-IT" sz="1200" i="1" dirty="0"/>
              <a:t> </a:t>
            </a:r>
            <a:r>
              <a:rPr lang="it-IT" sz="1200" i="1" dirty="0" err="1"/>
              <a:t>Dekrets</a:t>
            </a:r>
            <a:r>
              <a:rPr lang="it-IT" sz="1200" i="1" dirty="0"/>
              <a:t> 117/2017 </a:t>
            </a:r>
            <a:r>
              <a:rPr lang="it-IT" sz="1200" i="1" dirty="0" err="1"/>
              <a:t>definiert</a:t>
            </a:r>
            <a:endParaRPr lang="it-IT" sz="1200" i="1" dirty="0"/>
          </a:p>
        </p:txBody>
      </p:sp>
      <p:sp>
        <p:nvSpPr>
          <p:cNvPr id="7" name="Inhaltsplatzhalter 2">
            <a:extLst>
              <a:ext uri="{FF2B5EF4-FFF2-40B4-BE49-F238E27FC236}">
                <a16:creationId xmlns:a16="http://schemas.microsoft.com/office/drawing/2014/main" id="{9FBFB9EE-3B15-F741-B2BC-C1E88A12E3F6}"/>
              </a:ext>
            </a:extLst>
          </p:cNvPr>
          <p:cNvSpPr txBox="1">
            <a:spLocks/>
          </p:cNvSpPr>
          <p:nvPr/>
        </p:nvSpPr>
        <p:spPr>
          <a:xfrm>
            <a:off x="911424" y="1412776"/>
            <a:ext cx="10585176" cy="20882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de-DE" dirty="0">
                <a:solidFill>
                  <a:schemeClr val="tx1"/>
                </a:solidFill>
              </a:rPr>
              <a:t>Wir sind der Bezugspunkt für das Ehrenamt und des Dritten Sektors</a:t>
            </a:r>
            <a:r>
              <a:rPr lang="de-DE" sz="2000" dirty="0">
                <a:solidFill>
                  <a:schemeClr val="tx1"/>
                </a:solidFill>
              </a:rPr>
              <a:t>*</a:t>
            </a:r>
            <a:r>
              <a:rPr lang="de-DE" dirty="0">
                <a:solidFill>
                  <a:schemeClr val="tx1"/>
                </a:solidFill>
              </a:rPr>
              <a:t>mit dem aufmerksamen Blick auf aktuelle Themen und einer klaren Vision für die Zukunft. </a:t>
            </a:r>
          </a:p>
          <a:p>
            <a:pPr marL="0" indent="0">
              <a:spcAft>
                <a:spcPts val="600"/>
              </a:spcAft>
              <a:buNone/>
            </a:pPr>
            <a:r>
              <a:rPr lang="de-DE" dirty="0">
                <a:solidFill>
                  <a:schemeClr val="tx1"/>
                </a:solidFill>
              </a:rPr>
              <a:t>Wir verleihen den gemeinsamen Interessen aller Organisationen des Dritten Sektors eine Stimme, erleichtern die Vernetzungen und unterstützen sie mit Dienstleistungen, damit sie sich weiterentwickeln und mit Zuversicht sowie Kreativität  der Verfolgung ihrer Ziele widmen können.</a:t>
            </a:r>
          </a:p>
          <a:p>
            <a:pPr marL="0" indent="0">
              <a:spcAft>
                <a:spcPts val="600"/>
              </a:spcAft>
              <a:buNone/>
            </a:pPr>
            <a:endParaRPr lang="de-DE" sz="1800" dirty="0">
              <a:solidFill>
                <a:schemeClr val="tx1"/>
              </a:solidFill>
            </a:endParaRPr>
          </a:p>
        </p:txBody>
      </p:sp>
    </p:spTree>
    <p:extLst>
      <p:ext uri="{BB962C8B-B14F-4D97-AF65-F5344CB8AC3E}">
        <p14:creationId xmlns:p14="http://schemas.microsoft.com/office/powerpoint/2010/main" val="283821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9A9B6"/>
        </a:soli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1EEF14C-5C26-984F-A0DA-05173FE635C5}"/>
              </a:ext>
            </a:extLst>
          </p:cNvPr>
          <p:cNvSpPr txBox="1"/>
          <p:nvPr/>
        </p:nvSpPr>
        <p:spPr>
          <a:xfrm>
            <a:off x="11277600" y="1917700"/>
            <a:ext cx="0" cy="0"/>
          </a:xfrm>
          <a:prstGeom prst="rect">
            <a:avLst/>
          </a:prstGeom>
          <a:solidFill>
            <a:schemeClr val="bg1"/>
          </a:solidFill>
          <a:ln w="3175" algn="ctr">
            <a:solidFill>
              <a:schemeClr val="accent1"/>
            </a:solid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de-DE" dirty="0"/>
          </a:p>
        </p:txBody>
      </p:sp>
      <p:sp>
        <p:nvSpPr>
          <p:cNvPr id="5" name="Rettangolo 1">
            <a:extLst>
              <a:ext uri="{FF2B5EF4-FFF2-40B4-BE49-F238E27FC236}">
                <a16:creationId xmlns:a16="http://schemas.microsoft.com/office/drawing/2014/main" id="{8DF746A4-49FA-404F-82C4-601EDDAE8A26}"/>
              </a:ext>
            </a:extLst>
          </p:cNvPr>
          <p:cNvSpPr/>
          <p:nvPr/>
        </p:nvSpPr>
        <p:spPr>
          <a:xfrm>
            <a:off x="2966283" y="2708920"/>
            <a:ext cx="6309986" cy="1323439"/>
          </a:xfrm>
          <a:prstGeom prst="rect">
            <a:avLst/>
          </a:prstGeom>
        </p:spPr>
        <p:txBody>
          <a:bodyPr wrap="square">
            <a:spAutoFit/>
          </a:bodyPr>
          <a:lstStyle/>
          <a:p>
            <a:pPr algn="ctr"/>
            <a:r>
              <a:rPr lang="it-IT" sz="2000" dirty="0">
                <a:solidFill>
                  <a:schemeClr val="bg1"/>
                </a:solidFill>
                <a:latin typeface="Mark Pro Light" panose="020B0504020101010102" pitchFamily="34" charset="77"/>
              </a:rPr>
              <a:t>I NOSTRI – UNSERE </a:t>
            </a:r>
            <a:endParaRPr lang="it-IT" sz="2000" b="1" dirty="0">
              <a:solidFill>
                <a:schemeClr val="bg1"/>
              </a:solidFill>
              <a:latin typeface="Mark Pro Black" panose="020B0504020101010102" pitchFamily="34" charset="77"/>
            </a:endParaRPr>
          </a:p>
          <a:p>
            <a:pPr algn="ctr"/>
            <a:r>
              <a:rPr lang="it-IT" sz="6000" b="1" dirty="0">
                <a:solidFill>
                  <a:schemeClr val="bg1"/>
                </a:solidFill>
                <a:latin typeface="Mark Pro Black" panose="020B0504020101010102" pitchFamily="34" charset="77"/>
              </a:rPr>
              <a:t>VALORI - WERTE</a:t>
            </a:r>
          </a:p>
        </p:txBody>
      </p:sp>
    </p:spTree>
    <p:extLst>
      <p:ext uri="{BB962C8B-B14F-4D97-AF65-F5344CB8AC3E}">
        <p14:creationId xmlns:p14="http://schemas.microsoft.com/office/powerpoint/2010/main" val="279571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 VALORI CSV </a:t>
            </a:r>
          </a:p>
        </p:txBody>
      </p:sp>
      <p:sp>
        <p:nvSpPr>
          <p:cNvPr id="6" name="Oval 5">
            <a:extLst>
              <a:ext uri="{FF2B5EF4-FFF2-40B4-BE49-F238E27FC236}">
                <a16:creationId xmlns:a16="http://schemas.microsoft.com/office/drawing/2014/main" id="{98F85485-708F-B446-8E3B-83387E4C27BD}"/>
              </a:ext>
            </a:extLst>
          </p:cNvPr>
          <p:cNvSpPr/>
          <p:nvPr/>
        </p:nvSpPr>
        <p:spPr>
          <a:xfrm>
            <a:off x="3485322" y="1564116"/>
            <a:ext cx="4227443" cy="39491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IT"/>
          </a:p>
        </p:txBody>
      </p:sp>
      <p:sp>
        <p:nvSpPr>
          <p:cNvPr id="7" name="Oval 6">
            <a:extLst>
              <a:ext uri="{FF2B5EF4-FFF2-40B4-BE49-F238E27FC236}">
                <a16:creationId xmlns:a16="http://schemas.microsoft.com/office/drawing/2014/main" id="{96B85E56-26DF-AF46-B69A-63D034819898}"/>
              </a:ext>
            </a:extLst>
          </p:cNvPr>
          <p:cNvSpPr/>
          <p:nvPr/>
        </p:nvSpPr>
        <p:spPr>
          <a:xfrm>
            <a:off x="6523365" y="2718808"/>
            <a:ext cx="2328014" cy="1668026"/>
          </a:xfrm>
          <a:prstGeom prst="ellipse">
            <a:avLst/>
          </a:prstGeom>
          <a:pattFill prst="ltDnDiag">
            <a:fgClr>
              <a:srgbClr val="00B0F0"/>
            </a:fgClr>
            <a:bgClr>
              <a:schemeClr val="bg1"/>
            </a:bgClr>
          </a:pattFill>
          <a:ln w="3175" algn="ctr">
            <a:solidFill>
              <a:schemeClr val="accent5"/>
            </a:solidFill>
            <a:round/>
            <a:headEnd type="none" w="sm" len="sm"/>
            <a:tailEnd type="none" w="med" len="lg"/>
          </a:ln>
        </p:spPr>
        <p:txBody>
          <a:bodyPr rtlCol="0" anchor="ctr"/>
          <a:lstStyle/>
          <a:p>
            <a:pPr algn="ctr"/>
            <a:r>
              <a:rPr lang="de-IT">
                <a:solidFill>
                  <a:srgbClr val="000000"/>
                </a:solidFill>
                <a:latin typeface="Calibri Light" panose="020F0302020204030204" pitchFamily="34" charset="0"/>
                <a:cs typeface="Calibri Light" panose="020F0302020204030204" pitchFamily="34" charset="0"/>
              </a:rPr>
              <a:t>CONCRETEZZA</a:t>
            </a:r>
          </a:p>
        </p:txBody>
      </p:sp>
      <p:sp>
        <p:nvSpPr>
          <p:cNvPr id="8" name="Oval 7">
            <a:extLst>
              <a:ext uri="{FF2B5EF4-FFF2-40B4-BE49-F238E27FC236}">
                <a16:creationId xmlns:a16="http://schemas.microsoft.com/office/drawing/2014/main" id="{A437FB9A-1BD0-374F-B143-198D7800CCA7}"/>
              </a:ext>
            </a:extLst>
          </p:cNvPr>
          <p:cNvSpPr/>
          <p:nvPr/>
        </p:nvSpPr>
        <p:spPr>
          <a:xfrm>
            <a:off x="2465417" y="2759513"/>
            <a:ext cx="2328014" cy="1668026"/>
          </a:xfrm>
          <a:prstGeom prst="ellipse">
            <a:avLst/>
          </a:prstGeom>
          <a:pattFill prst="ltDnDiag">
            <a:fgClr>
              <a:srgbClr val="1B6EAC"/>
            </a:fgClr>
            <a:bgClr>
              <a:schemeClr val="bg1"/>
            </a:bgClr>
          </a:pattFill>
          <a:ln w="3175" algn="ctr">
            <a:solidFill>
              <a:schemeClr val="accent5"/>
            </a:solidFill>
            <a:round/>
            <a:headEnd type="none" w="sm" len="sm"/>
            <a:tailEnd type="none" w="med" len="lg"/>
          </a:ln>
        </p:spPr>
        <p:txBody>
          <a:bodyPr rtlCol="0" anchor="ctr"/>
          <a:lstStyle/>
          <a:p>
            <a:pPr algn="ctr"/>
            <a:r>
              <a:rPr lang="de-AT" dirty="0">
                <a:solidFill>
                  <a:srgbClr val="000000"/>
                </a:solidFill>
                <a:latin typeface="Calibri Light" panose="020F0302020204030204" pitchFamily="34" charset="0"/>
                <a:cs typeface="Calibri Light" panose="020F0302020204030204" pitchFamily="34" charset="0"/>
              </a:rPr>
              <a:t>CURA</a:t>
            </a:r>
            <a:endParaRPr lang="de-IT">
              <a:solidFill>
                <a:srgbClr val="000000"/>
              </a:solidFill>
              <a:latin typeface="Calibri Light" panose="020F0302020204030204" pitchFamily="34" charset="0"/>
              <a:cs typeface="Calibri Light" panose="020F0302020204030204" pitchFamily="34" charset="0"/>
            </a:endParaRPr>
          </a:p>
        </p:txBody>
      </p:sp>
      <p:sp>
        <p:nvSpPr>
          <p:cNvPr id="9" name="Oval 8">
            <a:extLst>
              <a:ext uri="{FF2B5EF4-FFF2-40B4-BE49-F238E27FC236}">
                <a16:creationId xmlns:a16="http://schemas.microsoft.com/office/drawing/2014/main" id="{5EA0B559-8136-1C48-8ECD-71C324F7F32D}"/>
              </a:ext>
            </a:extLst>
          </p:cNvPr>
          <p:cNvSpPr/>
          <p:nvPr/>
        </p:nvSpPr>
        <p:spPr>
          <a:xfrm>
            <a:off x="4488066" y="836712"/>
            <a:ext cx="2328014" cy="1668026"/>
          </a:xfrm>
          <a:prstGeom prst="ellipse">
            <a:avLst/>
          </a:prstGeom>
          <a:pattFill prst="ltDnDiag">
            <a:fgClr>
              <a:srgbClr val="92D050"/>
            </a:fgClr>
            <a:bgClr>
              <a:schemeClr val="bg1"/>
            </a:bgClr>
          </a:pattFill>
          <a:ln w="3175" algn="ctr">
            <a:solidFill>
              <a:schemeClr val="accent5"/>
            </a:solidFill>
            <a:round/>
            <a:headEnd type="none" w="sm" len="sm"/>
            <a:tailEnd type="none" w="med" len="lg"/>
          </a:ln>
        </p:spPr>
        <p:txBody>
          <a:bodyPr rtlCol="0" anchor="ctr"/>
          <a:lstStyle/>
          <a:p>
            <a:pPr algn="ctr"/>
            <a:r>
              <a:rPr lang="de-AT" sz="2000" dirty="0">
                <a:solidFill>
                  <a:srgbClr val="000000"/>
                </a:solidFill>
                <a:latin typeface="Calibri Light" panose="020F0302020204030204" pitchFamily="34" charset="0"/>
                <a:cs typeface="Calibri Light" panose="020F0302020204030204" pitchFamily="34" charset="0"/>
              </a:rPr>
              <a:t>UMANITÀ</a:t>
            </a:r>
            <a:endParaRPr lang="de-IT" sz="1400">
              <a:solidFill>
                <a:srgbClr val="000000"/>
              </a:solidFill>
              <a:latin typeface="Calibri Light" panose="020F0302020204030204" pitchFamily="34" charset="0"/>
              <a:cs typeface="Calibri Light" panose="020F0302020204030204" pitchFamily="34" charset="0"/>
            </a:endParaRPr>
          </a:p>
        </p:txBody>
      </p:sp>
      <p:sp>
        <p:nvSpPr>
          <p:cNvPr id="10" name="Oval 9">
            <a:extLst>
              <a:ext uri="{FF2B5EF4-FFF2-40B4-BE49-F238E27FC236}">
                <a16:creationId xmlns:a16="http://schemas.microsoft.com/office/drawing/2014/main" id="{4A02D321-E316-A34F-99D6-60F66BA8D534}"/>
              </a:ext>
            </a:extLst>
          </p:cNvPr>
          <p:cNvSpPr/>
          <p:nvPr/>
        </p:nvSpPr>
        <p:spPr>
          <a:xfrm>
            <a:off x="4523795" y="4558042"/>
            <a:ext cx="2328014" cy="1668026"/>
          </a:xfrm>
          <a:prstGeom prst="ellipse">
            <a:avLst/>
          </a:prstGeom>
          <a:pattFill prst="ltDnDiag">
            <a:fgClr>
              <a:srgbClr val="C00000"/>
            </a:fgClr>
            <a:bgClr>
              <a:schemeClr val="bg1"/>
            </a:bgClr>
          </a:pattFill>
          <a:ln w="3175" algn="ctr">
            <a:solidFill>
              <a:schemeClr val="accent5"/>
            </a:solidFill>
            <a:round/>
            <a:headEnd type="none" w="sm" len="sm"/>
            <a:tailEnd type="none" w="med" len="lg"/>
          </a:ln>
        </p:spPr>
        <p:txBody>
          <a:bodyPr rtlCol="0" anchor="ctr"/>
          <a:lstStyle/>
          <a:p>
            <a:pPr algn="ctr"/>
            <a:r>
              <a:rPr lang="de-IT" sz="2000" dirty="0">
                <a:solidFill>
                  <a:srgbClr val="000000"/>
                </a:solidFill>
                <a:latin typeface="Calibri Light" panose="020F0302020204030204" pitchFamily="34" charset="0"/>
                <a:cs typeface="Calibri Light" panose="020F0302020204030204" pitchFamily="34" charset="0"/>
              </a:rPr>
              <a:t>INCLUSIONE</a:t>
            </a:r>
          </a:p>
        </p:txBody>
      </p:sp>
    </p:spTree>
    <p:extLst>
      <p:ext uri="{BB962C8B-B14F-4D97-AF65-F5344CB8AC3E}">
        <p14:creationId xmlns:p14="http://schemas.microsoft.com/office/powerpoint/2010/main" val="254571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a:xfrm>
            <a:off x="431371" y="188640"/>
            <a:ext cx="8640960" cy="576064"/>
          </a:xfrm>
        </p:spPr>
        <p:txBody>
          <a:bodyPr/>
          <a:lstStyle/>
          <a:p>
            <a:r>
              <a:rPr lang="de-DE" dirty="0"/>
              <a:t>VALORI CSV </a:t>
            </a:r>
          </a:p>
        </p:txBody>
      </p:sp>
      <p:graphicFrame>
        <p:nvGraphicFramePr>
          <p:cNvPr id="11" name="Table 2">
            <a:extLst>
              <a:ext uri="{FF2B5EF4-FFF2-40B4-BE49-F238E27FC236}">
                <a16:creationId xmlns:a16="http://schemas.microsoft.com/office/drawing/2014/main" id="{C3C787CC-DCDD-EA48-B695-598690144870}"/>
              </a:ext>
            </a:extLst>
          </p:cNvPr>
          <p:cNvGraphicFramePr/>
          <p:nvPr>
            <p:extLst>
              <p:ext uri="{D42A27DB-BD31-4B8C-83A1-F6EECF244321}">
                <p14:modId xmlns:p14="http://schemas.microsoft.com/office/powerpoint/2010/main" val="46803806"/>
              </p:ext>
            </p:extLst>
          </p:nvPr>
        </p:nvGraphicFramePr>
        <p:xfrm>
          <a:off x="1869345" y="4984968"/>
          <a:ext cx="8280816" cy="91440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00B0F0"/>
                          </a:solidFill>
                          <a:uFill>
                            <a:solidFill>
                              <a:srgbClr val="FFFFFF"/>
                            </a:solidFill>
                          </a:uFill>
                          <a:latin typeface="Calibri Light" panose="020F0302020204030204" pitchFamily="34" charset="0"/>
                          <a:cs typeface="Calibri Light" panose="020F0302020204030204" pitchFamily="34" charset="0"/>
                        </a:rPr>
                        <a:t>CONCRETEZZA</a:t>
                      </a:r>
                      <a:endParaRPr lang="de-DE" sz="1600" dirty="0">
                        <a:solidFill>
                          <a:srgbClr val="00B0F0"/>
                        </a:solidFill>
                        <a:latin typeface="Calibri Light" panose="020F0302020204030204" pitchFamily="34" charset="0"/>
                        <a:cs typeface="Calibri Light" panose="020F0302020204030204" pitchFamily="34" charset="0"/>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it-IT"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Siamo un interlocutore affidabile e competente che da risposte esaudienti e che contribuisce a trovare le migliori soluzioni. </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3">
            <a:extLst>
              <a:ext uri="{FF2B5EF4-FFF2-40B4-BE49-F238E27FC236}">
                <a16:creationId xmlns:a16="http://schemas.microsoft.com/office/drawing/2014/main" id="{CC1436EF-4932-E24D-A5E8-047E698B805F}"/>
              </a:ext>
            </a:extLst>
          </p:cNvPr>
          <p:cNvGraphicFramePr/>
          <p:nvPr>
            <p:extLst>
              <p:ext uri="{D42A27DB-BD31-4B8C-83A1-F6EECF244321}">
                <p14:modId xmlns:p14="http://schemas.microsoft.com/office/powerpoint/2010/main" val="3884989676"/>
              </p:ext>
            </p:extLst>
          </p:nvPr>
        </p:nvGraphicFramePr>
        <p:xfrm>
          <a:off x="1869345" y="3933056"/>
          <a:ext cx="8259103" cy="670560"/>
        </p:xfrm>
        <a:graphic>
          <a:graphicData uri="http://schemas.openxmlformats.org/drawingml/2006/table">
            <a:tbl>
              <a:tblPr/>
              <a:tblGrid>
                <a:gridCol w="8259103">
                  <a:extLst>
                    <a:ext uri="{9D8B030D-6E8A-4147-A177-3AD203B41FA5}">
                      <a16:colId xmlns:a16="http://schemas.microsoft.com/office/drawing/2014/main" val="20000"/>
                    </a:ext>
                  </a:extLst>
                </a:gridCol>
              </a:tblGrid>
              <a:tr h="138612">
                <a:tc>
                  <a:txBody>
                    <a:bodyPr/>
                    <a:lstStyle/>
                    <a:p>
                      <a:pPr>
                        <a:lnSpc>
                          <a:spcPct val="100000"/>
                        </a:lnSpc>
                      </a:pPr>
                      <a:r>
                        <a:rPr lang="de-DE" sz="1600" b="1" strike="noStrike" spc="-1" dirty="0">
                          <a:solidFill>
                            <a:srgbClr val="993300"/>
                          </a:solidFill>
                          <a:uFill>
                            <a:solidFill>
                              <a:srgbClr val="FFFFFF"/>
                            </a:solidFill>
                          </a:uFill>
                          <a:latin typeface="Calibri Light" panose="020F0302020204030204" pitchFamily="34" charset="0"/>
                          <a:cs typeface="Calibri Light" panose="020F0302020204030204" pitchFamily="34" charset="0"/>
                        </a:rPr>
                        <a:t>INCLUSIONE</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8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0" strike="noStrike" spc="-1" noProof="0" dirty="0">
                          <a:solidFill>
                            <a:schemeClr val="tx1"/>
                          </a:solidFill>
                          <a:uFill>
                            <a:solidFill>
                              <a:srgbClr val="FFFFFF"/>
                            </a:solidFill>
                          </a:uFill>
                          <a:latin typeface="Calibri Light" panose="020F0302020204030204" pitchFamily="34" charset="0"/>
                          <a:cs typeface="Calibri Light" panose="020F0302020204030204" pitchFamily="34" charset="0"/>
                        </a:rPr>
                        <a:t>Siamo un sistema aperto e offriamo servizi in modo accessibile ed equo.  </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3" name="Table 2">
            <a:extLst>
              <a:ext uri="{FF2B5EF4-FFF2-40B4-BE49-F238E27FC236}">
                <a16:creationId xmlns:a16="http://schemas.microsoft.com/office/drawing/2014/main" id="{65232CD8-70C3-CC40-8870-AD02AB11F531}"/>
              </a:ext>
            </a:extLst>
          </p:cNvPr>
          <p:cNvGraphicFramePr/>
          <p:nvPr>
            <p:extLst>
              <p:ext uri="{D42A27DB-BD31-4B8C-83A1-F6EECF244321}">
                <p14:modId xmlns:p14="http://schemas.microsoft.com/office/powerpoint/2010/main" val="758292456"/>
              </p:ext>
            </p:extLst>
          </p:nvPr>
        </p:nvGraphicFramePr>
        <p:xfrm>
          <a:off x="1847528" y="1309896"/>
          <a:ext cx="8278307" cy="914400"/>
        </p:xfrm>
        <a:graphic>
          <a:graphicData uri="http://schemas.openxmlformats.org/drawingml/2006/table">
            <a:tbl>
              <a:tblPr/>
              <a:tblGrid>
                <a:gridCol w="8278307">
                  <a:extLst>
                    <a:ext uri="{9D8B030D-6E8A-4147-A177-3AD203B41FA5}">
                      <a16:colId xmlns:a16="http://schemas.microsoft.com/office/drawing/2014/main" val="20001"/>
                    </a:ext>
                  </a:extLst>
                </a:gridCol>
              </a:tblGrid>
              <a:tr h="0">
                <a:tc>
                  <a:txBody>
                    <a:bodyPr/>
                    <a:lstStyle/>
                    <a:p>
                      <a:r>
                        <a:rPr lang="de-DE" sz="1600" b="1" strike="noStrike" spc="-1" dirty="0">
                          <a:solidFill>
                            <a:srgbClr val="669900"/>
                          </a:solidFill>
                          <a:uFill>
                            <a:solidFill>
                              <a:srgbClr val="FFFFFF"/>
                            </a:solidFill>
                          </a:uFill>
                          <a:latin typeface="Calibri Light" panose="020F0302020204030204" pitchFamily="34" charset="0"/>
                          <a:cs typeface="Calibri Light" panose="020F0302020204030204" pitchFamily="34" charset="0"/>
                        </a:rPr>
                        <a:t>UMANITÀ</a:t>
                      </a:r>
                      <a:endParaRPr lang="de-DE" sz="1600" dirty="0">
                        <a:solidFill>
                          <a:srgbClr val="669900"/>
                        </a:solidFill>
                        <a:latin typeface="Calibri Light" panose="020F0302020204030204" pitchFamily="34" charset="0"/>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rgbClr val="66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it-IT"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Attraverso il nostro calore e approccio amichevole creiamo </a:t>
                      </a:r>
                      <a:r>
                        <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relazioni più appaganti e profonde. </a:t>
                      </a:r>
                    </a:p>
                    <a:p>
                      <a:pPr>
                        <a:lnSpc>
                          <a:spcPct val="100000"/>
                        </a:lnSpc>
                      </a:pPr>
                      <a:endParaRPr lang="de-DE" sz="1600" b="0" i="0" u="none" strike="noStrike" kern="1200" spc="-1"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2">
            <a:extLst>
              <a:ext uri="{FF2B5EF4-FFF2-40B4-BE49-F238E27FC236}">
                <a16:creationId xmlns:a16="http://schemas.microsoft.com/office/drawing/2014/main" id="{2E074B4E-FDC8-5743-90EC-9240E9039957}"/>
              </a:ext>
            </a:extLst>
          </p:cNvPr>
          <p:cNvGraphicFramePr/>
          <p:nvPr>
            <p:extLst>
              <p:ext uri="{D42A27DB-BD31-4B8C-83A1-F6EECF244321}">
                <p14:modId xmlns:p14="http://schemas.microsoft.com/office/powerpoint/2010/main" val="4043462061"/>
              </p:ext>
            </p:extLst>
          </p:nvPr>
        </p:nvGraphicFramePr>
        <p:xfrm>
          <a:off x="1858492" y="2649840"/>
          <a:ext cx="8280808" cy="914400"/>
        </p:xfrm>
        <a:graphic>
          <a:graphicData uri="http://schemas.openxmlformats.org/drawingml/2006/table">
            <a:tbl>
              <a:tblPr/>
              <a:tblGrid>
                <a:gridCol w="8280808">
                  <a:extLst>
                    <a:ext uri="{9D8B030D-6E8A-4147-A177-3AD203B41FA5}">
                      <a16:colId xmlns:a16="http://schemas.microsoft.com/office/drawing/2014/main" val="20001"/>
                    </a:ext>
                  </a:extLst>
                </a:gridCol>
              </a:tblGrid>
              <a:tr h="133711">
                <a:tc>
                  <a:txBody>
                    <a:bodyPr/>
                    <a:lstStyle/>
                    <a:p>
                      <a:r>
                        <a:rPr kumimoji="0" lang="de-DE" sz="1600" b="1" i="0" u="none" strike="noStrike" kern="1200" cap="none" spc="-1" normalizeH="0" baseline="0" noProof="0" dirty="0">
                          <a:ln>
                            <a:noFill/>
                          </a:ln>
                          <a:solidFill>
                            <a:srgbClr val="002060"/>
                          </a:solidFill>
                          <a:effectLst/>
                          <a:uLnTx/>
                          <a:uFill>
                            <a:solidFill>
                              <a:srgbClr val="FFFFFF"/>
                            </a:solidFill>
                          </a:uFill>
                          <a:latin typeface="Calibri Light" panose="020F0302020204030204" pitchFamily="34" charset="0"/>
                          <a:ea typeface="+mn-ea"/>
                          <a:cs typeface="Calibri Light" panose="020F0302020204030204" pitchFamily="34" charset="0"/>
                        </a:rPr>
                        <a:t>CURA</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33711">
                <a:tc>
                  <a:txBody>
                    <a:bodyPr/>
                    <a:lstStyle/>
                    <a:p>
                      <a:pPr>
                        <a:lnSpc>
                          <a:spcPct val="100000"/>
                        </a:lnSpc>
                      </a:pPr>
                      <a:r>
                        <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Attenzione ai bisogni e ai processi di crescita di individui e enti sono alla base della ns. azione.  </a:t>
                      </a:r>
                    </a:p>
                    <a:p>
                      <a:pPr>
                        <a:lnSpc>
                          <a:spcPct val="100000"/>
                        </a:lnSpc>
                      </a:pPr>
                      <a:endPar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972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 WERTE DZE</a:t>
            </a:r>
          </a:p>
        </p:txBody>
      </p:sp>
      <p:sp>
        <p:nvSpPr>
          <p:cNvPr id="6" name="Oval 5">
            <a:extLst>
              <a:ext uri="{FF2B5EF4-FFF2-40B4-BE49-F238E27FC236}">
                <a16:creationId xmlns:a16="http://schemas.microsoft.com/office/drawing/2014/main" id="{98F85485-708F-B446-8E3B-83387E4C27BD}"/>
              </a:ext>
            </a:extLst>
          </p:cNvPr>
          <p:cNvSpPr/>
          <p:nvPr/>
        </p:nvSpPr>
        <p:spPr>
          <a:xfrm>
            <a:off x="3485322" y="1564116"/>
            <a:ext cx="4227443" cy="39491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IT"/>
          </a:p>
        </p:txBody>
      </p:sp>
      <p:sp>
        <p:nvSpPr>
          <p:cNvPr id="7" name="Oval 6">
            <a:extLst>
              <a:ext uri="{FF2B5EF4-FFF2-40B4-BE49-F238E27FC236}">
                <a16:creationId xmlns:a16="http://schemas.microsoft.com/office/drawing/2014/main" id="{96B85E56-26DF-AF46-B69A-63D034819898}"/>
              </a:ext>
            </a:extLst>
          </p:cNvPr>
          <p:cNvSpPr/>
          <p:nvPr/>
        </p:nvSpPr>
        <p:spPr>
          <a:xfrm>
            <a:off x="6265516" y="2718808"/>
            <a:ext cx="2976086" cy="1668026"/>
          </a:xfrm>
          <a:prstGeom prst="ellipse">
            <a:avLst/>
          </a:prstGeom>
          <a:pattFill prst="ltDnDiag">
            <a:fgClr>
              <a:srgbClr val="00B0F0"/>
            </a:fgClr>
            <a:bgClr>
              <a:schemeClr val="bg1"/>
            </a:bgClr>
          </a:pattFill>
          <a:ln w="3175" algn="ctr">
            <a:solidFill>
              <a:schemeClr val="accent5"/>
            </a:solidFill>
            <a:round/>
            <a:headEnd type="none" w="sm" len="sm"/>
            <a:tailEnd type="none" w="med" len="lg"/>
          </a:ln>
        </p:spPr>
        <p:txBody>
          <a:bodyPr rtlCol="0" anchor="ctr"/>
          <a:lstStyle/>
          <a:p>
            <a:pPr algn="ctr"/>
            <a:r>
              <a:rPr lang="de-DE" sz="1800" b="1" strike="noStrike" spc="-1" dirty="0">
                <a:uFill>
                  <a:solidFill>
                    <a:srgbClr val="FFFFFF"/>
                  </a:solidFill>
                </a:uFill>
                <a:latin typeface="Calibri Light" panose="020F0302020204030204" pitchFamily="34" charset="0"/>
                <a:cs typeface="Calibri Light" panose="020F0302020204030204" pitchFamily="34" charset="0"/>
              </a:rPr>
              <a:t>KONKRETHEIT</a:t>
            </a:r>
            <a:endParaRPr lang="de-DE" sz="1800" dirty="0">
              <a:latin typeface="Calibri Light" panose="020F0302020204030204" pitchFamily="34" charset="0"/>
              <a:cs typeface="Calibri Light" panose="020F0302020204030204" pitchFamily="34" charset="0"/>
            </a:endParaRPr>
          </a:p>
        </p:txBody>
      </p:sp>
      <p:sp>
        <p:nvSpPr>
          <p:cNvPr id="8" name="Oval 7">
            <a:extLst>
              <a:ext uri="{FF2B5EF4-FFF2-40B4-BE49-F238E27FC236}">
                <a16:creationId xmlns:a16="http://schemas.microsoft.com/office/drawing/2014/main" id="{A437FB9A-1BD0-374F-B143-198D7800CCA7}"/>
              </a:ext>
            </a:extLst>
          </p:cNvPr>
          <p:cNvSpPr/>
          <p:nvPr/>
        </p:nvSpPr>
        <p:spPr>
          <a:xfrm>
            <a:off x="2207568" y="2759513"/>
            <a:ext cx="2976086" cy="1668026"/>
          </a:xfrm>
          <a:prstGeom prst="ellipse">
            <a:avLst/>
          </a:prstGeom>
          <a:pattFill prst="ltDnDiag">
            <a:fgClr>
              <a:srgbClr val="1B6EAC"/>
            </a:fgClr>
            <a:bgClr>
              <a:schemeClr val="bg1"/>
            </a:bgClr>
          </a:pattFill>
          <a:ln w="3175" algn="ctr">
            <a:solidFill>
              <a:schemeClr val="accent5"/>
            </a:solidFill>
            <a:round/>
            <a:headEnd type="none" w="sm" len="sm"/>
            <a:tailEnd type="none" w="med" len="lg"/>
          </a:ln>
        </p:spPr>
        <p:txBody>
          <a:bodyPr rtlCol="0" anchor="ctr"/>
          <a:lstStyle/>
          <a:p>
            <a:pPr algn="ctr"/>
            <a:r>
              <a:rPr kumimoji="0" lang="de-DE" sz="1800" b="1" i="0" u="none" strike="noStrike" kern="1200" cap="none" spc="-1" normalizeH="0" baseline="0" noProof="0" dirty="0">
                <a:ln>
                  <a:noFill/>
                </a:ln>
                <a:effectLst/>
                <a:uLnTx/>
                <a:uFill>
                  <a:solidFill>
                    <a:srgbClr val="FFFFFF"/>
                  </a:solidFill>
                </a:uFill>
                <a:latin typeface="Calibri Light" panose="020F0302020204030204" pitchFamily="34" charset="0"/>
                <a:ea typeface="+mn-ea"/>
                <a:cs typeface="Calibri Light" panose="020F0302020204030204" pitchFamily="34" charset="0"/>
              </a:rPr>
              <a:t>ACHTSAMKEIT</a:t>
            </a:r>
            <a:endParaRPr lang="de-IT" dirty="0">
              <a:latin typeface="Calibri Light" panose="020F0302020204030204" pitchFamily="34" charset="0"/>
              <a:cs typeface="Calibri Light" panose="020F0302020204030204" pitchFamily="34" charset="0"/>
            </a:endParaRPr>
          </a:p>
        </p:txBody>
      </p:sp>
      <p:sp>
        <p:nvSpPr>
          <p:cNvPr id="9" name="Oval 8">
            <a:extLst>
              <a:ext uri="{FF2B5EF4-FFF2-40B4-BE49-F238E27FC236}">
                <a16:creationId xmlns:a16="http://schemas.microsoft.com/office/drawing/2014/main" id="{5EA0B559-8136-1C48-8ECD-71C324F7F32D}"/>
              </a:ext>
            </a:extLst>
          </p:cNvPr>
          <p:cNvSpPr/>
          <p:nvPr/>
        </p:nvSpPr>
        <p:spPr>
          <a:xfrm>
            <a:off x="4230217" y="836712"/>
            <a:ext cx="2976086" cy="1668026"/>
          </a:xfrm>
          <a:prstGeom prst="ellipse">
            <a:avLst/>
          </a:prstGeom>
          <a:pattFill prst="ltDnDiag">
            <a:fgClr>
              <a:srgbClr val="92D050"/>
            </a:fgClr>
            <a:bgClr>
              <a:schemeClr val="bg1"/>
            </a:bgClr>
          </a:pattFill>
          <a:ln w="3175" algn="ctr">
            <a:solidFill>
              <a:schemeClr val="accent5"/>
            </a:solidFill>
            <a:round/>
            <a:headEnd type="none" w="sm" len="sm"/>
            <a:tailEnd type="none" w="med" len="lg"/>
          </a:ln>
        </p:spPr>
        <p:txBody>
          <a:bodyPr rtlCol="0" anchor="ctr"/>
          <a:lstStyle/>
          <a:p>
            <a:pPr algn="ctr"/>
            <a:r>
              <a:rPr lang="de-DE" sz="2000" strike="noStrike" spc="-1" dirty="0">
                <a:uFill>
                  <a:solidFill>
                    <a:srgbClr val="FFFFFF"/>
                  </a:solidFill>
                </a:uFill>
                <a:latin typeface="Calibri Light" panose="020F0302020204030204" pitchFamily="34" charset="0"/>
                <a:cs typeface="Calibri Light" panose="020F0302020204030204" pitchFamily="34" charset="0"/>
              </a:rPr>
              <a:t>MENSCHLICHKEIT</a:t>
            </a:r>
            <a:endParaRPr lang="de-DE" sz="2000" dirty="0">
              <a:latin typeface="Calibri Light" panose="020F0302020204030204" pitchFamily="34" charset="0"/>
              <a:cs typeface="Calibri Light" panose="020F0302020204030204" pitchFamily="34" charset="0"/>
            </a:endParaRPr>
          </a:p>
        </p:txBody>
      </p:sp>
      <p:sp>
        <p:nvSpPr>
          <p:cNvPr id="10" name="Oval 9">
            <a:extLst>
              <a:ext uri="{FF2B5EF4-FFF2-40B4-BE49-F238E27FC236}">
                <a16:creationId xmlns:a16="http://schemas.microsoft.com/office/drawing/2014/main" id="{4A02D321-E316-A34F-99D6-60F66BA8D534}"/>
              </a:ext>
            </a:extLst>
          </p:cNvPr>
          <p:cNvSpPr/>
          <p:nvPr/>
        </p:nvSpPr>
        <p:spPr>
          <a:xfrm>
            <a:off x="4265946" y="4558042"/>
            <a:ext cx="2976086" cy="1668026"/>
          </a:xfrm>
          <a:prstGeom prst="ellipse">
            <a:avLst/>
          </a:prstGeom>
          <a:pattFill prst="ltDnDiag">
            <a:fgClr>
              <a:srgbClr val="C00000"/>
            </a:fgClr>
            <a:bgClr>
              <a:schemeClr val="bg1"/>
            </a:bgClr>
          </a:pattFill>
          <a:ln w="3175" algn="ctr">
            <a:solidFill>
              <a:schemeClr val="accent5"/>
            </a:solidFill>
            <a:round/>
            <a:headEnd type="none" w="sm" len="sm"/>
            <a:tailEnd type="none" w="med" len="lg"/>
          </a:ln>
        </p:spPr>
        <p:txBody>
          <a:bodyPr rtlCol="0" anchor="ctr"/>
          <a:lstStyle/>
          <a:p>
            <a:pPr algn="ctr">
              <a:lnSpc>
                <a:spcPct val="100000"/>
              </a:lnSpc>
            </a:pPr>
            <a:r>
              <a:rPr lang="de-DE" sz="2000" b="1" strike="noStrike" spc="-1" dirty="0">
                <a:uFill>
                  <a:solidFill>
                    <a:srgbClr val="FFFFFF"/>
                  </a:solidFill>
                </a:uFill>
                <a:latin typeface="Calibri Light" panose="020F0302020204030204" pitchFamily="34" charset="0"/>
                <a:cs typeface="Calibri Light" panose="020F0302020204030204" pitchFamily="34" charset="0"/>
              </a:rPr>
              <a:t>INKLUSION</a:t>
            </a:r>
          </a:p>
        </p:txBody>
      </p:sp>
    </p:spTree>
    <p:extLst>
      <p:ext uri="{BB962C8B-B14F-4D97-AF65-F5344CB8AC3E}">
        <p14:creationId xmlns:p14="http://schemas.microsoft.com/office/powerpoint/2010/main" val="57023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a:xfrm>
            <a:off x="431371" y="188640"/>
            <a:ext cx="8640960" cy="576064"/>
          </a:xfrm>
        </p:spPr>
        <p:txBody>
          <a:bodyPr/>
          <a:lstStyle/>
          <a:p>
            <a:r>
              <a:rPr lang="de-DE" dirty="0"/>
              <a:t>DZE WERTE</a:t>
            </a:r>
          </a:p>
        </p:txBody>
      </p:sp>
      <p:graphicFrame>
        <p:nvGraphicFramePr>
          <p:cNvPr id="11" name="Table 2">
            <a:extLst>
              <a:ext uri="{FF2B5EF4-FFF2-40B4-BE49-F238E27FC236}">
                <a16:creationId xmlns:a16="http://schemas.microsoft.com/office/drawing/2014/main" id="{C3C787CC-DCDD-EA48-B695-598690144870}"/>
              </a:ext>
            </a:extLst>
          </p:cNvPr>
          <p:cNvGraphicFramePr/>
          <p:nvPr>
            <p:extLst>
              <p:ext uri="{D42A27DB-BD31-4B8C-83A1-F6EECF244321}">
                <p14:modId xmlns:p14="http://schemas.microsoft.com/office/powerpoint/2010/main" val="730229307"/>
              </p:ext>
            </p:extLst>
          </p:nvPr>
        </p:nvGraphicFramePr>
        <p:xfrm>
          <a:off x="1869345" y="4984968"/>
          <a:ext cx="8280816" cy="91440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00B0F0"/>
                          </a:solidFill>
                          <a:uFill>
                            <a:solidFill>
                              <a:srgbClr val="FFFFFF"/>
                            </a:solidFill>
                          </a:uFill>
                          <a:latin typeface="Calibri Light" panose="020F0302020204030204" pitchFamily="34" charset="0"/>
                          <a:cs typeface="Calibri Light" panose="020F0302020204030204" pitchFamily="34" charset="0"/>
                        </a:rPr>
                        <a:t>KONKRETHEIT</a:t>
                      </a:r>
                      <a:endParaRPr lang="de-DE" sz="1600" dirty="0">
                        <a:solidFill>
                          <a:srgbClr val="00B0F0"/>
                        </a:solidFill>
                        <a:latin typeface="Calibri Light" panose="020F0302020204030204" pitchFamily="34" charset="0"/>
                        <a:cs typeface="Calibri Light" panose="020F0302020204030204" pitchFamily="34" charset="0"/>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de-DE"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Wir sind ein zuverlässiger und kompetenter Ansprechpartner, der umfassende Antworten liefert und hilft, die besten Lösungen zu finden. </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3">
            <a:extLst>
              <a:ext uri="{FF2B5EF4-FFF2-40B4-BE49-F238E27FC236}">
                <a16:creationId xmlns:a16="http://schemas.microsoft.com/office/drawing/2014/main" id="{CC1436EF-4932-E24D-A5E8-047E698B805F}"/>
              </a:ext>
            </a:extLst>
          </p:cNvPr>
          <p:cNvGraphicFramePr/>
          <p:nvPr>
            <p:extLst>
              <p:ext uri="{D42A27DB-BD31-4B8C-83A1-F6EECF244321}">
                <p14:modId xmlns:p14="http://schemas.microsoft.com/office/powerpoint/2010/main" val="2069953557"/>
              </p:ext>
            </p:extLst>
          </p:nvPr>
        </p:nvGraphicFramePr>
        <p:xfrm>
          <a:off x="1869345" y="3838560"/>
          <a:ext cx="8259103" cy="670560"/>
        </p:xfrm>
        <a:graphic>
          <a:graphicData uri="http://schemas.openxmlformats.org/drawingml/2006/table">
            <a:tbl>
              <a:tblPr/>
              <a:tblGrid>
                <a:gridCol w="8259103">
                  <a:extLst>
                    <a:ext uri="{9D8B030D-6E8A-4147-A177-3AD203B41FA5}">
                      <a16:colId xmlns:a16="http://schemas.microsoft.com/office/drawing/2014/main" val="20000"/>
                    </a:ext>
                  </a:extLst>
                </a:gridCol>
              </a:tblGrid>
              <a:tr h="138612">
                <a:tc>
                  <a:txBody>
                    <a:bodyPr/>
                    <a:lstStyle/>
                    <a:p>
                      <a:pPr>
                        <a:lnSpc>
                          <a:spcPct val="100000"/>
                        </a:lnSpc>
                      </a:pPr>
                      <a:r>
                        <a:rPr lang="de-DE" sz="1600" b="1" strike="noStrike" spc="-1" dirty="0">
                          <a:solidFill>
                            <a:srgbClr val="993300"/>
                          </a:solidFill>
                          <a:uFill>
                            <a:solidFill>
                              <a:srgbClr val="FFFFFF"/>
                            </a:solidFill>
                          </a:uFill>
                          <a:latin typeface="Calibri Light" panose="020F0302020204030204" pitchFamily="34" charset="0"/>
                          <a:cs typeface="Calibri Light" panose="020F0302020204030204" pitchFamily="34" charset="0"/>
                        </a:rPr>
                        <a:t>INKLUSION</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8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strike="noStrike" spc="-1" noProof="0" dirty="0">
                          <a:solidFill>
                            <a:schemeClr val="tx1"/>
                          </a:solidFill>
                          <a:uFill>
                            <a:solidFill>
                              <a:srgbClr val="FFFFFF"/>
                            </a:solidFill>
                          </a:uFill>
                          <a:latin typeface="Calibri Light" panose="020F0302020204030204" pitchFamily="34" charset="0"/>
                          <a:cs typeface="Calibri Light" panose="020F0302020204030204" pitchFamily="34" charset="0"/>
                        </a:rPr>
                        <a:t>Wir sind ein offenes System und bieten Dienstleistungen auf zugängliche und faire Weise an.  </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3" name="Table 2">
            <a:extLst>
              <a:ext uri="{FF2B5EF4-FFF2-40B4-BE49-F238E27FC236}">
                <a16:creationId xmlns:a16="http://schemas.microsoft.com/office/drawing/2014/main" id="{65232CD8-70C3-CC40-8870-AD02AB11F531}"/>
              </a:ext>
            </a:extLst>
          </p:cNvPr>
          <p:cNvGraphicFramePr/>
          <p:nvPr>
            <p:extLst>
              <p:ext uri="{D42A27DB-BD31-4B8C-83A1-F6EECF244321}">
                <p14:modId xmlns:p14="http://schemas.microsoft.com/office/powerpoint/2010/main" val="1263606385"/>
              </p:ext>
            </p:extLst>
          </p:nvPr>
        </p:nvGraphicFramePr>
        <p:xfrm>
          <a:off x="1845019" y="1309896"/>
          <a:ext cx="8280816" cy="67056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669900"/>
                          </a:solidFill>
                          <a:uFill>
                            <a:solidFill>
                              <a:srgbClr val="FFFFFF"/>
                            </a:solidFill>
                          </a:uFill>
                          <a:latin typeface="Calibri Light" panose="020F0302020204030204" pitchFamily="34" charset="0"/>
                          <a:cs typeface="Calibri Light" panose="020F0302020204030204" pitchFamily="34" charset="0"/>
                        </a:rPr>
                        <a:t>MENSCHLICHKEIT</a:t>
                      </a:r>
                      <a:endParaRPr lang="de-DE" sz="1600" dirty="0">
                        <a:solidFill>
                          <a:srgbClr val="669900"/>
                        </a:solidFill>
                        <a:latin typeface="Calibri Light" panose="020F0302020204030204" pitchFamily="34" charset="0"/>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rgbClr val="66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de-DE"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Durch unsere warmherzige und freundliche Art schaffen wir erfüllende und tiefere Beziehungen.</a:t>
                      </a:r>
                      <a:endParaRPr lang="de-DE"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2">
            <a:extLst>
              <a:ext uri="{FF2B5EF4-FFF2-40B4-BE49-F238E27FC236}">
                <a16:creationId xmlns:a16="http://schemas.microsoft.com/office/drawing/2014/main" id="{2E074B4E-FDC8-5743-90EC-9240E9039957}"/>
              </a:ext>
            </a:extLst>
          </p:cNvPr>
          <p:cNvGraphicFramePr/>
          <p:nvPr>
            <p:extLst>
              <p:ext uri="{D42A27DB-BD31-4B8C-83A1-F6EECF244321}">
                <p14:modId xmlns:p14="http://schemas.microsoft.com/office/powerpoint/2010/main" val="2800241092"/>
              </p:ext>
            </p:extLst>
          </p:nvPr>
        </p:nvGraphicFramePr>
        <p:xfrm>
          <a:off x="1858492" y="2492896"/>
          <a:ext cx="8280808" cy="914400"/>
        </p:xfrm>
        <a:graphic>
          <a:graphicData uri="http://schemas.openxmlformats.org/drawingml/2006/table">
            <a:tbl>
              <a:tblPr/>
              <a:tblGrid>
                <a:gridCol w="8280808">
                  <a:extLst>
                    <a:ext uri="{9D8B030D-6E8A-4147-A177-3AD203B41FA5}">
                      <a16:colId xmlns:a16="http://schemas.microsoft.com/office/drawing/2014/main" val="20001"/>
                    </a:ext>
                  </a:extLst>
                </a:gridCol>
              </a:tblGrid>
              <a:tr h="133711">
                <a:tc>
                  <a:txBody>
                    <a:bodyPr/>
                    <a:lstStyle/>
                    <a:p>
                      <a:r>
                        <a:rPr kumimoji="0" lang="de-DE" sz="1600" b="1" i="0" u="none" strike="noStrike" kern="1200" cap="none" spc="-1" normalizeH="0" baseline="0" noProof="0" dirty="0">
                          <a:ln>
                            <a:noFill/>
                          </a:ln>
                          <a:solidFill>
                            <a:srgbClr val="002060"/>
                          </a:solidFill>
                          <a:effectLst/>
                          <a:uLnTx/>
                          <a:uFill>
                            <a:solidFill>
                              <a:srgbClr val="FFFFFF"/>
                            </a:solidFill>
                          </a:uFill>
                          <a:latin typeface="Calibri Light" panose="020F0302020204030204" pitchFamily="34" charset="0"/>
                          <a:ea typeface="+mn-ea"/>
                          <a:cs typeface="Calibri Light" panose="020F0302020204030204" pitchFamily="34" charset="0"/>
                        </a:rPr>
                        <a:t>ACHTSAMKEIT</a:t>
                      </a:r>
                      <a:endParaRPr kumimoji="0" lang="de-DE" sz="1600" b="1" i="0" u="none" strike="noStrike" kern="1200" cap="none" spc="-1" normalizeH="0" baseline="0" noProof="0" dirty="0">
                        <a:ln>
                          <a:noFill/>
                        </a:ln>
                        <a:solidFill>
                          <a:srgbClr val="FF0000"/>
                        </a:solidFill>
                        <a:effectLst/>
                        <a:uLnTx/>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33711">
                <a:tc>
                  <a:txBody>
                    <a:bodyPr/>
                    <a:lstStyle/>
                    <a:p>
                      <a:pPr>
                        <a:lnSpc>
                          <a:spcPct val="100000"/>
                        </a:lnSpc>
                      </a:pPr>
                      <a:r>
                        <a:rPr lang="de-DE"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Die Aufmerksamkeit für die Bedürfnisse und Wachstumsprozesse von Einzelpersonen und Organisationen ist die Grundlage unserer Arbeit.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4427097"/>
      </p:ext>
    </p:extLst>
  </p:cSld>
  <p:clrMapOvr>
    <a:masterClrMapping/>
  </p:clrMapOvr>
</p:sld>
</file>

<file path=ppt/theme/theme1.xml><?xml version="1.0" encoding="utf-8"?>
<a:theme xmlns:a="http://schemas.openxmlformats.org/drawingml/2006/main" name="micro zu macro_CE_170919_gr">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175" algn="ctr">
          <a:solidFill>
            <a:schemeClr val="accent1"/>
          </a:solidFill>
          <a:round/>
          <a:headEnd type="none" w="sm" len="sm"/>
          <a:tailEnd type="none" w="med" len="lg"/>
        </a:ln>
      </a:spPr>
      <a:bodyPr rtlCol="0" anchor="ctr"/>
      <a:lstStyle>
        <a:defPPr algn="ctr">
          <a:defRPr sz="1400" dirty="0">
            <a:solidFill>
              <a:srgbClr val="000000"/>
            </a:solidFill>
            <a:latin typeface="Calibri Light" panose="020F0302020204030204" pitchFamily="34" charset="0"/>
            <a:cs typeface="Calibri Light" panose="020F0302020204030204" pitchFamily="34" charset="0"/>
          </a:defRPr>
        </a:defPPr>
      </a:lstStyle>
    </a:spDef>
    <a:txDef>
      <a:spPr>
        <a:solidFill>
          <a:schemeClr val="bg1"/>
        </a:solidFill>
        <a:ln w="3175" algn="ctr">
          <a:solidFill>
            <a:schemeClr val="accent1"/>
          </a:solidFill>
          <a:round/>
          <a:headEnd type="none" w="sm" len="sm"/>
          <a:tailEnd type="none" w="med" len="lg"/>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err="1"/>
        </a:defPPr>
      </a:lstStyle>
    </a:txDef>
  </a:objectDefaults>
  <a:extraClrSchemeLst/>
</a:theme>
</file>

<file path=ppt/theme/theme2.xml><?xml version="1.0" encoding="utf-8"?>
<a:theme xmlns:a="http://schemas.openxmlformats.org/drawingml/2006/main" name="4_Benutzerdefiniertes Design">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175" algn="ctr">
          <a:solidFill>
            <a:schemeClr val="accent1"/>
          </a:solidFill>
          <a:round/>
          <a:headEnd type="none" w="sm" len="sm"/>
          <a:tailEnd type="none" w="med" len="lg"/>
        </a:ln>
      </a:spPr>
      <a:bodyPr rtlCol="0" anchor="ctr"/>
      <a:lstStyle>
        <a:defPPr algn="ctr">
          <a:defRPr sz="1400" dirty="0">
            <a:solidFill>
              <a:srgbClr val="000000"/>
            </a:solidFill>
            <a:latin typeface="Calibri Light" panose="020F0302020204030204" pitchFamily="34" charset="0"/>
            <a:cs typeface="Calibri Light" panose="020F0302020204030204" pitchFamily="34" charset="0"/>
          </a:defRPr>
        </a:defPPr>
      </a:lstStyle>
    </a:spDef>
    <a:txDef>
      <a:spPr>
        <a:solidFill>
          <a:schemeClr val="bg1"/>
        </a:solidFill>
        <a:ln w="3175" algn="ctr">
          <a:solidFill>
            <a:schemeClr val="accent1"/>
          </a:solidFill>
          <a:round/>
          <a:headEnd type="none" w="sm" len="sm"/>
          <a:tailEnd type="none" w="med" len="lg"/>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err="1"/>
        </a:defPPr>
      </a:lstStyle>
    </a:txDef>
  </a:objectDefaults>
  <a:extraClrSchemeLst/>
</a:theme>
</file>

<file path=ppt/theme/theme3.xml><?xml version="1.0" encoding="utf-8"?>
<a:theme xmlns:a="http://schemas.openxmlformats.org/drawingml/2006/main" name="5_Benutzerdefiniertes Design">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a_x0020_file_x0020_category xmlns="fa6e0f80-79a8-4e6f-a5db-f63642f7525c">QM-Form</Data_x0020_file_x0020_category>
    <Language xmlns="dddbc362-34f6-4878-8221-016ba621e72b">German</Languag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7FDD91D262E84C9F128128DB4FD709" ma:contentTypeVersion="2" ma:contentTypeDescription="Create a new document." ma:contentTypeScope="" ma:versionID="6cc6238f7759b2b30d8b78f9c23d3611">
  <xsd:schema xmlns:xsd="http://www.w3.org/2001/XMLSchema" xmlns:xs="http://www.w3.org/2001/XMLSchema" xmlns:p="http://schemas.microsoft.com/office/2006/metadata/properties" xmlns:ns2="fa6e0f80-79a8-4e6f-a5db-f63642f7525c" xmlns:ns3="dddbc362-34f6-4878-8221-016ba621e72b" xmlns:ns4="37e0bba5-ed9b-4741-8796-fd9db40e6129" targetNamespace="http://schemas.microsoft.com/office/2006/metadata/properties" ma:root="true" ma:fieldsID="97df061c6e8a17911683550752f051ab" ns2:_="" ns3:_="" ns4:_="">
    <xsd:import namespace="fa6e0f80-79a8-4e6f-a5db-f63642f7525c"/>
    <xsd:import namespace="dddbc362-34f6-4878-8221-016ba621e72b"/>
    <xsd:import namespace="37e0bba5-ed9b-4741-8796-fd9db40e6129"/>
    <xsd:element name="properties">
      <xsd:complexType>
        <xsd:sequence>
          <xsd:element name="documentManagement">
            <xsd:complexType>
              <xsd:all>
                <xsd:element ref="ns2:Data_x0020_file_x0020_category" minOccurs="0"/>
                <xsd:element ref="ns3:Language" minOccurs="0"/>
                <xsd:element ref="ns4:SharedWithUsers" minOccurs="0"/>
                <xsd:element ref="ns4:SharingHintHash"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6e0f80-79a8-4e6f-a5db-f63642f7525c" elementFormDefault="qualified">
    <xsd:import namespace="http://schemas.microsoft.com/office/2006/documentManagement/types"/>
    <xsd:import namespace="http://schemas.microsoft.com/office/infopath/2007/PartnerControls"/>
    <xsd:element name="Data_x0020_file_x0020_category" ma:index="8" nillable="true" ma:displayName="Data file category" ma:description="Please choose a file category." ma:format="Dropdown" ma:internalName="Data_x0020_file_x0020_category">
      <xsd:simpleType>
        <xsd:restriction base="dms:Choice">
          <xsd:enumeration value="Agenda"/>
          <xsd:enumeration value="Chart"/>
          <xsd:enumeration value="Concept"/>
          <xsd:enumeration value="Folder"/>
          <xsd:enumeration value="Form"/>
          <xsd:enumeration value="Graphic"/>
          <xsd:enumeration value="List"/>
          <xsd:enumeration value="Logo"/>
          <xsd:enumeration value="Magazine"/>
          <xsd:enumeration value="Minutes"/>
          <xsd:enumeration value="Movie"/>
          <xsd:enumeration value="Picture"/>
          <xsd:enumeration value="Presentation"/>
          <xsd:enumeration value="Proposal"/>
          <xsd:enumeration value="Report"/>
          <xsd:enumeration value="Study"/>
          <xsd:enumeration value="Template"/>
          <xsd:enumeration value="Useful information"/>
          <xsd:enumeration value="Other"/>
          <xsd:enumeration value="QM-Form"/>
          <xsd:enumeration value="QM-Process Description"/>
        </xsd:restriction>
      </xsd:simpleType>
    </xsd:element>
  </xsd:schema>
  <xsd:schema xmlns:xsd="http://www.w3.org/2001/XMLSchema" xmlns:xs="http://www.w3.org/2001/XMLSchema" xmlns:dms="http://schemas.microsoft.com/office/2006/documentManagement/types" xmlns:pc="http://schemas.microsoft.com/office/infopath/2007/PartnerControls" targetNamespace="dddbc362-34f6-4878-8221-016ba621e72b" elementFormDefault="qualified">
    <xsd:import namespace="http://schemas.microsoft.com/office/2006/documentManagement/types"/>
    <xsd:import namespace="http://schemas.microsoft.com/office/infopath/2007/PartnerControls"/>
    <xsd:element name="Language" ma:index="9" nillable="true" ma:displayName="Language" ma:default="English" ma:description="&#10;" ma:format="Dropdown" ma:internalName="Language">
      <xsd:simpleType>
        <xsd:restriction base="dms:Choice">
          <xsd:enumeration value="English"/>
          <xsd:enumeration value="German"/>
          <xsd:enumeration value="Italian"/>
          <xsd:enumeration value="Swedish"/>
        </xsd:restriction>
      </xsd:simpleType>
    </xsd:element>
  </xsd:schema>
  <xsd:schema xmlns:xsd="http://www.w3.org/2001/XMLSchema" xmlns:xs="http://www.w3.org/2001/XMLSchema" xmlns:dms="http://schemas.microsoft.com/office/2006/documentManagement/types" xmlns:pc="http://schemas.microsoft.com/office/infopath/2007/PartnerControls" targetNamespace="37e0bba5-ed9b-4741-8796-fd9db40e612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A9053C-6CD7-4F08-BE5C-343C7835616C}">
  <ds:schemaRefs>
    <ds:schemaRef ds:uri="http://schemas.microsoft.com/sharepoint/v3/contenttype/forms"/>
  </ds:schemaRefs>
</ds:datastoreItem>
</file>

<file path=customXml/itemProps2.xml><?xml version="1.0" encoding="utf-8"?>
<ds:datastoreItem xmlns:ds="http://schemas.openxmlformats.org/officeDocument/2006/customXml" ds:itemID="{57EFF55B-8A67-45E0-B320-2E6B1F7256DA}">
  <ds:schemaRefs>
    <ds:schemaRef ds:uri="37e0bba5-ed9b-4741-8796-fd9db40e6129"/>
    <ds:schemaRef ds:uri="http://schemas.microsoft.com/office/2006/metadata/properties"/>
    <ds:schemaRef ds:uri="http://purl.org/dc/terms/"/>
    <ds:schemaRef ds:uri="fa6e0f80-79a8-4e6f-a5db-f63642f7525c"/>
    <ds:schemaRef ds:uri="dddbc362-34f6-4878-8221-016ba621e72b"/>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16FD9C0F-A86D-4A60-ADD3-5093B7F39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6e0f80-79a8-4e6f-a5db-f63642f7525c"/>
    <ds:schemaRef ds:uri="dddbc362-34f6-4878-8221-016ba621e72b"/>
    <ds:schemaRef ds:uri="37e0bba5-ed9b-4741-8796-fd9db40e61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750</Words>
  <Application>Microsoft Office PowerPoint</Application>
  <PresentationFormat>Breitbild</PresentationFormat>
  <Paragraphs>71</Paragraphs>
  <Slides>13</Slides>
  <Notes>1</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13</vt:i4>
      </vt:variant>
    </vt:vector>
  </HeadingPairs>
  <TitlesOfParts>
    <vt:vector size="24" baseType="lpstr">
      <vt:lpstr>Arial</vt:lpstr>
      <vt:lpstr>Brandon Grotesque Regular</vt:lpstr>
      <vt:lpstr>Calibri</vt:lpstr>
      <vt:lpstr>Calibri Light</vt:lpstr>
      <vt:lpstr>Courier New</vt:lpstr>
      <vt:lpstr>Mark Pro Black</vt:lpstr>
      <vt:lpstr>Mark Pro Light</vt:lpstr>
      <vt:lpstr>Wingdings</vt:lpstr>
      <vt:lpstr>micro zu macro_CE_170919_gr</vt:lpstr>
      <vt:lpstr>4_Benutzerdefiniertes Design</vt:lpstr>
      <vt:lpstr>5_Benutzerdefiniertes Design</vt:lpstr>
      <vt:lpstr>PowerPoint-Präsentation</vt:lpstr>
      <vt:lpstr>PowerPoint-Präsentation</vt:lpstr>
      <vt:lpstr>Il ruolo e la ragion d‘essere del CSV ALTO ADIGE </vt:lpstr>
      <vt:lpstr>Die Rolle und der Auftrag des DZE</vt:lpstr>
      <vt:lpstr>PowerPoint-Präsentation</vt:lpstr>
      <vt:lpstr> VALORI CSV </vt:lpstr>
      <vt:lpstr>VALORI CSV </vt:lpstr>
      <vt:lpstr> WERTE DZE</vt:lpstr>
      <vt:lpstr>DZE WERTE</vt:lpstr>
      <vt:lpstr>PowerPoint-Präsentation</vt:lpstr>
      <vt:lpstr>BACK UP</vt:lpstr>
      <vt:lpstr>Il ruolo, la ragion d‘essere del DZE</vt:lpstr>
      <vt:lpstr>Il ruolo la ragion d‘essere del DZE in futuro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Emanuela Vedovati</dc:creator>
  <cp:lastModifiedBy>Ulrich Seitz</cp:lastModifiedBy>
  <cp:revision>542</cp:revision>
  <cp:lastPrinted>2022-09-16T09:40:43Z</cp:lastPrinted>
  <dcterms:created xsi:type="dcterms:W3CDTF">2021-01-12T07:54:47Z</dcterms:created>
  <dcterms:modified xsi:type="dcterms:W3CDTF">2022-09-16T09:51:17Z</dcterms:modified>
</cp:coreProperties>
</file>