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3" r:id="rId3"/>
    <p:sldId id="264" r:id="rId4"/>
    <p:sldId id="260"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6" d="100"/>
          <a:sy n="116" d="100"/>
        </p:scale>
        <p:origin x="102"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8AABFE-F7B6-E224-90EB-EA1B016A630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2C4DA32A-1E21-D2C9-0A0B-C19FC154A4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753BCB4A-9C14-C37E-9D59-3DFB627C6537}"/>
              </a:ext>
            </a:extLst>
          </p:cNvPr>
          <p:cNvSpPr>
            <a:spLocks noGrp="1"/>
          </p:cNvSpPr>
          <p:nvPr>
            <p:ph type="dt" sz="half" idx="10"/>
          </p:nvPr>
        </p:nvSpPr>
        <p:spPr/>
        <p:txBody>
          <a:bodyPr/>
          <a:lstStyle/>
          <a:p>
            <a:fld id="{A5B109F1-E7E0-409F-96F7-1DCD490E1AF1}" type="datetimeFigureOut">
              <a:rPr lang="de-DE" smtClean="0"/>
              <a:t>05.01.2024</a:t>
            </a:fld>
            <a:endParaRPr lang="de-DE"/>
          </a:p>
        </p:txBody>
      </p:sp>
      <p:sp>
        <p:nvSpPr>
          <p:cNvPr id="5" name="Fußzeilenplatzhalter 4">
            <a:extLst>
              <a:ext uri="{FF2B5EF4-FFF2-40B4-BE49-F238E27FC236}">
                <a16:creationId xmlns:a16="http://schemas.microsoft.com/office/drawing/2014/main" id="{B074505D-3409-C199-9703-BBD3E0ABD3A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0ED2DAC-55F9-2353-B251-80E6F0F5CEC0}"/>
              </a:ext>
            </a:extLst>
          </p:cNvPr>
          <p:cNvSpPr>
            <a:spLocks noGrp="1"/>
          </p:cNvSpPr>
          <p:nvPr>
            <p:ph type="sldNum" sz="quarter" idx="12"/>
          </p:nvPr>
        </p:nvSpPr>
        <p:spPr/>
        <p:txBody>
          <a:bodyPr/>
          <a:lstStyle/>
          <a:p>
            <a:fld id="{24DDA035-3374-470B-9C47-BD0DF32A6898}" type="slidenum">
              <a:rPr lang="de-DE" smtClean="0"/>
              <a:t>‹Nr.›</a:t>
            </a:fld>
            <a:endParaRPr lang="de-DE"/>
          </a:p>
        </p:txBody>
      </p:sp>
    </p:spTree>
    <p:extLst>
      <p:ext uri="{BB962C8B-B14F-4D97-AF65-F5344CB8AC3E}">
        <p14:creationId xmlns:p14="http://schemas.microsoft.com/office/powerpoint/2010/main" val="3195772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300A83-356A-5734-CEA6-6C7930FE9578}"/>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4A0AF644-21DE-A6C1-7F65-A4CBE0F53A53}"/>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71AF103-202D-1B58-548B-65FAC5FE5461}"/>
              </a:ext>
            </a:extLst>
          </p:cNvPr>
          <p:cNvSpPr>
            <a:spLocks noGrp="1"/>
          </p:cNvSpPr>
          <p:nvPr>
            <p:ph type="dt" sz="half" idx="10"/>
          </p:nvPr>
        </p:nvSpPr>
        <p:spPr/>
        <p:txBody>
          <a:bodyPr/>
          <a:lstStyle/>
          <a:p>
            <a:fld id="{A5B109F1-E7E0-409F-96F7-1DCD490E1AF1}" type="datetimeFigureOut">
              <a:rPr lang="de-DE" smtClean="0"/>
              <a:t>05.01.2024</a:t>
            </a:fld>
            <a:endParaRPr lang="de-DE"/>
          </a:p>
        </p:txBody>
      </p:sp>
      <p:sp>
        <p:nvSpPr>
          <p:cNvPr id="5" name="Fußzeilenplatzhalter 4">
            <a:extLst>
              <a:ext uri="{FF2B5EF4-FFF2-40B4-BE49-F238E27FC236}">
                <a16:creationId xmlns:a16="http://schemas.microsoft.com/office/drawing/2014/main" id="{00BB69CA-E0D0-0640-E094-AE1E2CB2803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367EF68-1609-84E2-2739-F04FA2783F60}"/>
              </a:ext>
            </a:extLst>
          </p:cNvPr>
          <p:cNvSpPr>
            <a:spLocks noGrp="1"/>
          </p:cNvSpPr>
          <p:nvPr>
            <p:ph type="sldNum" sz="quarter" idx="12"/>
          </p:nvPr>
        </p:nvSpPr>
        <p:spPr/>
        <p:txBody>
          <a:bodyPr/>
          <a:lstStyle/>
          <a:p>
            <a:fld id="{24DDA035-3374-470B-9C47-BD0DF32A6898}" type="slidenum">
              <a:rPr lang="de-DE" smtClean="0"/>
              <a:t>‹Nr.›</a:t>
            </a:fld>
            <a:endParaRPr lang="de-DE"/>
          </a:p>
        </p:txBody>
      </p:sp>
    </p:spTree>
    <p:extLst>
      <p:ext uri="{BB962C8B-B14F-4D97-AF65-F5344CB8AC3E}">
        <p14:creationId xmlns:p14="http://schemas.microsoft.com/office/powerpoint/2010/main" val="610685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53C44F5-1265-23D6-4F41-6694E916C4B2}"/>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A13BA6DB-6048-F71E-F3D0-915E290F2E0F}"/>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C57E805-CDBC-1B87-51EC-9241039FA225}"/>
              </a:ext>
            </a:extLst>
          </p:cNvPr>
          <p:cNvSpPr>
            <a:spLocks noGrp="1"/>
          </p:cNvSpPr>
          <p:nvPr>
            <p:ph type="dt" sz="half" idx="10"/>
          </p:nvPr>
        </p:nvSpPr>
        <p:spPr/>
        <p:txBody>
          <a:bodyPr/>
          <a:lstStyle/>
          <a:p>
            <a:fld id="{A5B109F1-E7E0-409F-96F7-1DCD490E1AF1}" type="datetimeFigureOut">
              <a:rPr lang="de-DE" smtClean="0"/>
              <a:t>05.01.2024</a:t>
            </a:fld>
            <a:endParaRPr lang="de-DE"/>
          </a:p>
        </p:txBody>
      </p:sp>
      <p:sp>
        <p:nvSpPr>
          <p:cNvPr id="5" name="Fußzeilenplatzhalter 4">
            <a:extLst>
              <a:ext uri="{FF2B5EF4-FFF2-40B4-BE49-F238E27FC236}">
                <a16:creationId xmlns:a16="http://schemas.microsoft.com/office/drawing/2014/main" id="{883B4B38-9433-9BCC-8593-E523E858F5A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7EBC314-3FF6-BCD1-42D3-548366A704C7}"/>
              </a:ext>
            </a:extLst>
          </p:cNvPr>
          <p:cNvSpPr>
            <a:spLocks noGrp="1"/>
          </p:cNvSpPr>
          <p:nvPr>
            <p:ph type="sldNum" sz="quarter" idx="12"/>
          </p:nvPr>
        </p:nvSpPr>
        <p:spPr/>
        <p:txBody>
          <a:bodyPr/>
          <a:lstStyle/>
          <a:p>
            <a:fld id="{24DDA035-3374-470B-9C47-BD0DF32A6898}" type="slidenum">
              <a:rPr lang="de-DE" smtClean="0"/>
              <a:t>‹Nr.›</a:t>
            </a:fld>
            <a:endParaRPr lang="de-DE"/>
          </a:p>
        </p:txBody>
      </p:sp>
    </p:spTree>
    <p:extLst>
      <p:ext uri="{BB962C8B-B14F-4D97-AF65-F5344CB8AC3E}">
        <p14:creationId xmlns:p14="http://schemas.microsoft.com/office/powerpoint/2010/main" val="4274539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90361F-1CAF-D7FB-CD68-182BCDE6E1A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878CF3D-D5D9-DF75-AE0E-31DDAA5C5299}"/>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C024052-FBAD-DF02-633A-80E80FB33AD8}"/>
              </a:ext>
            </a:extLst>
          </p:cNvPr>
          <p:cNvSpPr>
            <a:spLocks noGrp="1"/>
          </p:cNvSpPr>
          <p:nvPr>
            <p:ph type="dt" sz="half" idx="10"/>
          </p:nvPr>
        </p:nvSpPr>
        <p:spPr/>
        <p:txBody>
          <a:bodyPr/>
          <a:lstStyle/>
          <a:p>
            <a:fld id="{A5B109F1-E7E0-409F-96F7-1DCD490E1AF1}" type="datetimeFigureOut">
              <a:rPr lang="de-DE" smtClean="0"/>
              <a:t>05.01.2024</a:t>
            </a:fld>
            <a:endParaRPr lang="de-DE"/>
          </a:p>
        </p:txBody>
      </p:sp>
      <p:sp>
        <p:nvSpPr>
          <p:cNvPr id="5" name="Fußzeilenplatzhalter 4">
            <a:extLst>
              <a:ext uri="{FF2B5EF4-FFF2-40B4-BE49-F238E27FC236}">
                <a16:creationId xmlns:a16="http://schemas.microsoft.com/office/drawing/2014/main" id="{5DA6F850-F104-D71A-DE33-4E60C7364C9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A44B541-AE29-286B-82F0-707BD8FFDD0E}"/>
              </a:ext>
            </a:extLst>
          </p:cNvPr>
          <p:cNvSpPr>
            <a:spLocks noGrp="1"/>
          </p:cNvSpPr>
          <p:nvPr>
            <p:ph type="sldNum" sz="quarter" idx="12"/>
          </p:nvPr>
        </p:nvSpPr>
        <p:spPr/>
        <p:txBody>
          <a:bodyPr/>
          <a:lstStyle/>
          <a:p>
            <a:fld id="{24DDA035-3374-470B-9C47-BD0DF32A6898}" type="slidenum">
              <a:rPr lang="de-DE" smtClean="0"/>
              <a:t>‹Nr.›</a:t>
            </a:fld>
            <a:endParaRPr lang="de-DE"/>
          </a:p>
        </p:txBody>
      </p:sp>
    </p:spTree>
    <p:extLst>
      <p:ext uri="{BB962C8B-B14F-4D97-AF65-F5344CB8AC3E}">
        <p14:creationId xmlns:p14="http://schemas.microsoft.com/office/powerpoint/2010/main" val="1052571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228072-3EFF-70DB-306E-1837D275F846}"/>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AC71BFBF-9506-B96A-6E5C-3660E5E03B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AA674BD-A873-F61D-A3EB-BC65E8C19DC2}"/>
              </a:ext>
            </a:extLst>
          </p:cNvPr>
          <p:cNvSpPr>
            <a:spLocks noGrp="1"/>
          </p:cNvSpPr>
          <p:nvPr>
            <p:ph type="dt" sz="half" idx="10"/>
          </p:nvPr>
        </p:nvSpPr>
        <p:spPr/>
        <p:txBody>
          <a:bodyPr/>
          <a:lstStyle/>
          <a:p>
            <a:fld id="{A5B109F1-E7E0-409F-96F7-1DCD490E1AF1}" type="datetimeFigureOut">
              <a:rPr lang="de-DE" smtClean="0"/>
              <a:t>05.01.2024</a:t>
            </a:fld>
            <a:endParaRPr lang="de-DE"/>
          </a:p>
        </p:txBody>
      </p:sp>
      <p:sp>
        <p:nvSpPr>
          <p:cNvPr id="5" name="Fußzeilenplatzhalter 4">
            <a:extLst>
              <a:ext uri="{FF2B5EF4-FFF2-40B4-BE49-F238E27FC236}">
                <a16:creationId xmlns:a16="http://schemas.microsoft.com/office/drawing/2014/main" id="{06745343-F8FE-B7FE-B0EC-8B3063F5E96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B0EE131-34A9-E40C-F4CF-C143E66AF9FF}"/>
              </a:ext>
            </a:extLst>
          </p:cNvPr>
          <p:cNvSpPr>
            <a:spLocks noGrp="1"/>
          </p:cNvSpPr>
          <p:nvPr>
            <p:ph type="sldNum" sz="quarter" idx="12"/>
          </p:nvPr>
        </p:nvSpPr>
        <p:spPr/>
        <p:txBody>
          <a:bodyPr/>
          <a:lstStyle/>
          <a:p>
            <a:fld id="{24DDA035-3374-470B-9C47-BD0DF32A6898}" type="slidenum">
              <a:rPr lang="de-DE" smtClean="0"/>
              <a:t>‹Nr.›</a:t>
            </a:fld>
            <a:endParaRPr lang="de-DE"/>
          </a:p>
        </p:txBody>
      </p:sp>
    </p:spTree>
    <p:extLst>
      <p:ext uri="{BB962C8B-B14F-4D97-AF65-F5344CB8AC3E}">
        <p14:creationId xmlns:p14="http://schemas.microsoft.com/office/powerpoint/2010/main" val="180495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7C76BA-CABD-7F30-2770-FE0622CFAF11}"/>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3254CE9-E44D-AAB4-7D67-9C6E80403DA7}"/>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AFF233B7-AAF4-2CC7-A879-386B0B0F74C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DA485AFB-F48C-DC6C-E9CE-3D0F9ED0B951}"/>
              </a:ext>
            </a:extLst>
          </p:cNvPr>
          <p:cNvSpPr>
            <a:spLocks noGrp="1"/>
          </p:cNvSpPr>
          <p:nvPr>
            <p:ph type="dt" sz="half" idx="10"/>
          </p:nvPr>
        </p:nvSpPr>
        <p:spPr/>
        <p:txBody>
          <a:bodyPr/>
          <a:lstStyle/>
          <a:p>
            <a:fld id="{A5B109F1-E7E0-409F-96F7-1DCD490E1AF1}" type="datetimeFigureOut">
              <a:rPr lang="de-DE" smtClean="0"/>
              <a:t>05.01.2024</a:t>
            </a:fld>
            <a:endParaRPr lang="de-DE"/>
          </a:p>
        </p:txBody>
      </p:sp>
      <p:sp>
        <p:nvSpPr>
          <p:cNvPr id="6" name="Fußzeilenplatzhalter 5">
            <a:extLst>
              <a:ext uri="{FF2B5EF4-FFF2-40B4-BE49-F238E27FC236}">
                <a16:creationId xmlns:a16="http://schemas.microsoft.com/office/drawing/2014/main" id="{2C299D4B-DBEF-88C5-BB49-78D6DEBACBB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B253725-6263-1222-3A50-73188B684606}"/>
              </a:ext>
            </a:extLst>
          </p:cNvPr>
          <p:cNvSpPr>
            <a:spLocks noGrp="1"/>
          </p:cNvSpPr>
          <p:nvPr>
            <p:ph type="sldNum" sz="quarter" idx="12"/>
          </p:nvPr>
        </p:nvSpPr>
        <p:spPr/>
        <p:txBody>
          <a:bodyPr/>
          <a:lstStyle/>
          <a:p>
            <a:fld id="{24DDA035-3374-470B-9C47-BD0DF32A6898}" type="slidenum">
              <a:rPr lang="de-DE" smtClean="0"/>
              <a:t>‹Nr.›</a:t>
            </a:fld>
            <a:endParaRPr lang="de-DE"/>
          </a:p>
        </p:txBody>
      </p:sp>
    </p:spTree>
    <p:extLst>
      <p:ext uri="{BB962C8B-B14F-4D97-AF65-F5344CB8AC3E}">
        <p14:creationId xmlns:p14="http://schemas.microsoft.com/office/powerpoint/2010/main" val="814253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BFE1EE-B843-4437-779A-1054A4CF5570}"/>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4DF0433-035E-5D3D-D8BF-CEE5D1E1D1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A07CCE65-C19F-0695-F944-1D6336D75C0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DFDBAD-A55D-7F33-5811-720EAF308D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F7B48C90-08CD-934A-F98C-E33A0D50807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D93598DE-250E-4164-8506-E92A8760A71A}"/>
              </a:ext>
            </a:extLst>
          </p:cNvPr>
          <p:cNvSpPr>
            <a:spLocks noGrp="1"/>
          </p:cNvSpPr>
          <p:nvPr>
            <p:ph type="dt" sz="half" idx="10"/>
          </p:nvPr>
        </p:nvSpPr>
        <p:spPr/>
        <p:txBody>
          <a:bodyPr/>
          <a:lstStyle/>
          <a:p>
            <a:fld id="{A5B109F1-E7E0-409F-96F7-1DCD490E1AF1}" type="datetimeFigureOut">
              <a:rPr lang="de-DE" smtClean="0"/>
              <a:t>05.01.2024</a:t>
            </a:fld>
            <a:endParaRPr lang="de-DE"/>
          </a:p>
        </p:txBody>
      </p:sp>
      <p:sp>
        <p:nvSpPr>
          <p:cNvPr id="8" name="Fußzeilenplatzhalter 7">
            <a:extLst>
              <a:ext uri="{FF2B5EF4-FFF2-40B4-BE49-F238E27FC236}">
                <a16:creationId xmlns:a16="http://schemas.microsoft.com/office/drawing/2014/main" id="{B19D7625-2CE6-F4B6-3C89-D6A4AF5088D7}"/>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F1E19AE5-1F39-080A-3C70-18A02E8513DF}"/>
              </a:ext>
            </a:extLst>
          </p:cNvPr>
          <p:cNvSpPr>
            <a:spLocks noGrp="1"/>
          </p:cNvSpPr>
          <p:nvPr>
            <p:ph type="sldNum" sz="quarter" idx="12"/>
          </p:nvPr>
        </p:nvSpPr>
        <p:spPr/>
        <p:txBody>
          <a:bodyPr/>
          <a:lstStyle/>
          <a:p>
            <a:fld id="{24DDA035-3374-470B-9C47-BD0DF32A6898}" type="slidenum">
              <a:rPr lang="de-DE" smtClean="0"/>
              <a:t>‹Nr.›</a:t>
            </a:fld>
            <a:endParaRPr lang="de-DE"/>
          </a:p>
        </p:txBody>
      </p:sp>
    </p:spTree>
    <p:extLst>
      <p:ext uri="{BB962C8B-B14F-4D97-AF65-F5344CB8AC3E}">
        <p14:creationId xmlns:p14="http://schemas.microsoft.com/office/powerpoint/2010/main" val="2588580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64AB01-336A-D2A4-9E84-B5F1004FE45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DC693F81-4082-525B-023E-D7B2388E9F17}"/>
              </a:ext>
            </a:extLst>
          </p:cNvPr>
          <p:cNvSpPr>
            <a:spLocks noGrp="1"/>
          </p:cNvSpPr>
          <p:nvPr>
            <p:ph type="dt" sz="half" idx="10"/>
          </p:nvPr>
        </p:nvSpPr>
        <p:spPr/>
        <p:txBody>
          <a:bodyPr/>
          <a:lstStyle/>
          <a:p>
            <a:fld id="{A5B109F1-E7E0-409F-96F7-1DCD490E1AF1}" type="datetimeFigureOut">
              <a:rPr lang="de-DE" smtClean="0"/>
              <a:t>05.01.2024</a:t>
            </a:fld>
            <a:endParaRPr lang="de-DE"/>
          </a:p>
        </p:txBody>
      </p:sp>
      <p:sp>
        <p:nvSpPr>
          <p:cNvPr id="4" name="Fußzeilenplatzhalter 3">
            <a:extLst>
              <a:ext uri="{FF2B5EF4-FFF2-40B4-BE49-F238E27FC236}">
                <a16:creationId xmlns:a16="http://schemas.microsoft.com/office/drawing/2014/main" id="{078EC922-0CB2-1BE6-BD06-325F95F2A6BA}"/>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3543D63D-419C-85B0-3863-8A8D21CCA1E9}"/>
              </a:ext>
            </a:extLst>
          </p:cNvPr>
          <p:cNvSpPr>
            <a:spLocks noGrp="1"/>
          </p:cNvSpPr>
          <p:nvPr>
            <p:ph type="sldNum" sz="quarter" idx="12"/>
          </p:nvPr>
        </p:nvSpPr>
        <p:spPr/>
        <p:txBody>
          <a:bodyPr/>
          <a:lstStyle/>
          <a:p>
            <a:fld id="{24DDA035-3374-470B-9C47-BD0DF32A6898}" type="slidenum">
              <a:rPr lang="de-DE" smtClean="0"/>
              <a:t>‹Nr.›</a:t>
            </a:fld>
            <a:endParaRPr lang="de-DE"/>
          </a:p>
        </p:txBody>
      </p:sp>
    </p:spTree>
    <p:extLst>
      <p:ext uri="{BB962C8B-B14F-4D97-AF65-F5344CB8AC3E}">
        <p14:creationId xmlns:p14="http://schemas.microsoft.com/office/powerpoint/2010/main" val="699681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D55DB8BB-41FF-71BC-66E3-9D4F6F6A3A3B}"/>
              </a:ext>
            </a:extLst>
          </p:cNvPr>
          <p:cNvSpPr>
            <a:spLocks noGrp="1"/>
          </p:cNvSpPr>
          <p:nvPr>
            <p:ph type="dt" sz="half" idx="10"/>
          </p:nvPr>
        </p:nvSpPr>
        <p:spPr/>
        <p:txBody>
          <a:bodyPr/>
          <a:lstStyle/>
          <a:p>
            <a:fld id="{A5B109F1-E7E0-409F-96F7-1DCD490E1AF1}" type="datetimeFigureOut">
              <a:rPr lang="de-DE" smtClean="0"/>
              <a:t>05.01.2024</a:t>
            </a:fld>
            <a:endParaRPr lang="de-DE"/>
          </a:p>
        </p:txBody>
      </p:sp>
      <p:sp>
        <p:nvSpPr>
          <p:cNvPr id="3" name="Fußzeilenplatzhalter 2">
            <a:extLst>
              <a:ext uri="{FF2B5EF4-FFF2-40B4-BE49-F238E27FC236}">
                <a16:creationId xmlns:a16="http://schemas.microsoft.com/office/drawing/2014/main" id="{B7FCE4F4-486D-9A58-B5FA-8A235A5148F0}"/>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FAC58C3A-0DB4-0AAD-C4C2-14B655FE1D04}"/>
              </a:ext>
            </a:extLst>
          </p:cNvPr>
          <p:cNvSpPr>
            <a:spLocks noGrp="1"/>
          </p:cNvSpPr>
          <p:nvPr>
            <p:ph type="sldNum" sz="quarter" idx="12"/>
          </p:nvPr>
        </p:nvSpPr>
        <p:spPr/>
        <p:txBody>
          <a:bodyPr/>
          <a:lstStyle/>
          <a:p>
            <a:fld id="{24DDA035-3374-470B-9C47-BD0DF32A6898}" type="slidenum">
              <a:rPr lang="de-DE" smtClean="0"/>
              <a:t>‹Nr.›</a:t>
            </a:fld>
            <a:endParaRPr lang="de-DE"/>
          </a:p>
        </p:txBody>
      </p:sp>
    </p:spTree>
    <p:extLst>
      <p:ext uri="{BB962C8B-B14F-4D97-AF65-F5344CB8AC3E}">
        <p14:creationId xmlns:p14="http://schemas.microsoft.com/office/powerpoint/2010/main" val="2359529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FE88E3-D5C2-8134-0968-906B7FDE7AF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3955582B-42DF-435C-F269-C8648DE4F5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BC4D1647-C10B-5D0A-1C43-D4D8410EE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AE85C24-00C2-73DE-2236-2833CB56D37D}"/>
              </a:ext>
            </a:extLst>
          </p:cNvPr>
          <p:cNvSpPr>
            <a:spLocks noGrp="1"/>
          </p:cNvSpPr>
          <p:nvPr>
            <p:ph type="dt" sz="half" idx="10"/>
          </p:nvPr>
        </p:nvSpPr>
        <p:spPr/>
        <p:txBody>
          <a:bodyPr/>
          <a:lstStyle/>
          <a:p>
            <a:fld id="{A5B109F1-E7E0-409F-96F7-1DCD490E1AF1}" type="datetimeFigureOut">
              <a:rPr lang="de-DE" smtClean="0"/>
              <a:t>05.01.2024</a:t>
            </a:fld>
            <a:endParaRPr lang="de-DE"/>
          </a:p>
        </p:txBody>
      </p:sp>
      <p:sp>
        <p:nvSpPr>
          <p:cNvPr id="6" name="Fußzeilenplatzhalter 5">
            <a:extLst>
              <a:ext uri="{FF2B5EF4-FFF2-40B4-BE49-F238E27FC236}">
                <a16:creationId xmlns:a16="http://schemas.microsoft.com/office/drawing/2014/main" id="{D269F7B9-7AE7-B6BB-F7E0-4FE15EDC392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0F361AB-0EA6-CCE7-2932-66494E283A79}"/>
              </a:ext>
            </a:extLst>
          </p:cNvPr>
          <p:cNvSpPr>
            <a:spLocks noGrp="1"/>
          </p:cNvSpPr>
          <p:nvPr>
            <p:ph type="sldNum" sz="quarter" idx="12"/>
          </p:nvPr>
        </p:nvSpPr>
        <p:spPr/>
        <p:txBody>
          <a:bodyPr/>
          <a:lstStyle/>
          <a:p>
            <a:fld id="{24DDA035-3374-470B-9C47-BD0DF32A6898}" type="slidenum">
              <a:rPr lang="de-DE" smtClean="0"/>
              <a:t>‹Nr.›</a:t>
            </a:fld>
            <a:endParaRPr lang="de-DE"/>
          </a:p>
        </p:txBody>
      </p:sp>
    </p:spTree>
    <p:extLst>
      <p:ext uri="{BB962C8B-B14F-4D97-AF65-F5344CB8AC3E}">
        <p14:creationId xmlns:p14="http://schemas.microsoft.com/office/powerpoint/2010/main" val="3229413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9B5066-E328-CB5F-7F6C-0C58F4C0640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95E57208-32C5-6282-8C0F-278518C527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9A3CC701-3598-8EFF-BF20-46E3E7C059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0536581-BF30-535E-C815-3B086EC3AA3F}"/>
              </a:ext>
            </a:extLst>
          </p:cNvPr>
          <p:cNvSpPr>
            <a:spLocks noGrp="1"/>
          </p:cNvSpPr>
          <p:nvPr>
            <p:ph type="dt" sz="half" idx="10"/>
          </p:nvPr>
        </p:nvSpPr>
        <p:spPr/>
        <p:txBody>
          <a:bodyPr/>
          <a:lstStyle/>
          <a:p>
            <a:fld id="{A5B109F1-E7E0-409F-96F7-1DCD490E1AF1}" type="datetimeFigureOut">
              <a:rPr lang="de-DE" smtClean="0"/>
              <a:t>05.01.2024</a:t>
            </a:fld>
            <a:endParaRPr lang="de-DE"/>
          </a:p>
        </p:txBody>
      </p:sp>
      <p:sp>
        <p:nvSpPr>
          <p:cNvPr id="6" name="Fußzeilenplatzhalter 5">
            <a:extLst>
              <a:ext uri="{FF2B5EF4-FFF2-40B4-BE49-F238E27FC236}">
                <a16:creationId xmlns:a16="http://schemas.microsoft.com/office/drawing/2014/main" id="{B8CCD505-0E5F-AE6E-1E8D-FB23762306D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BBD67FB-00E0-B902-B9BC-02BA0D6D039B}"/>
              </a:ext>
            </a:extLst>
          </p:cNvPr>
          <p:cNvSpPr>
            <a:spLocks noGrp="1"/>
          </p:cNvSpPr>
          <p:nvPr>
            <p:ph type="sldNum" sz="quarter" idx="12"/>
          </p:nvPr>
        </p:nvSpPr>
        <p:spPr/>
        <p:txBody>
          <a:bodyPr/>
          <a:lstStyle/>
          <a:p>
            <a:fld id="{24DDA035-3374-470B-9C47-BD0DF32A6898}" type="slidenum">
              <a:rPr lang="de-DE" smtClean="0"/>
              <a:t>‹Nr.›</a:t>
            </a:fld>
            <a:endParaRPr lang="de-DE"/>
          </a:p>
        </p:txBody>
      </p:sp>
    </p:spTree>
    <p:extLst>
      <p:ext uri="{BB962C8B-B14F-4D97-AF65-F5344CB8AC3E}">
        <p14:creationId xmlns:p14="http://schemas.microsoft.com/office/powerpoint/2010/main" val="4009365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6DCC82C-7C31-0EB7-A462-AC716F3F16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A44A7D3-399B-A42B-2434-5D6CA43041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89852E1-78D6-1774-445E-D73504C863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109F1-E7E0-409F-96F7-1DCD490E1AF1}" type="datetimeFigureOut">
              <a:rPr lang="de-DE" smtClean="0"/>
              <a:t>05.01.2024</a:t>
            </a:fld>
            <a:endParaRPr lang="de-DE"/>
          </a:p>
        </p:txBody>
      </p:sp>
      <p:sp>
        <p:nvSpPr>
          <p:cNvPr id="5" name="Fußzeilenplatzhalter 4">
            <a:extLst>
              <a:ext uri="{FF2B5EF4-FFF2-40B4-BE49-F238E27FC236}">
                <a16:creationId xmlns:a16="http://schemas.microsoft.com/office/drawing/2014/main" id="{EC64544A-70D5-3FB6-0607-E7B7D26C3A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1FE635F5-74CF-F8F3-9AEF-DEB13195AB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DDA035-3374-470B-9C47-BD0DF32A6898}" type="slidenum">
              <a:rPr lang="de-DE" smtClean="0"/>
              <a:t>‹Nr.›</a:t>
            </a:fld>
            <a:endParaRPr lang="de-DE"/>
          </a:p>
        </p:txBody>
      </p:sp>
    </p:spTree>
    <p:extLst>
      <p:ext uri="{BB962C8B-B14F-4D97-AF65-F5344CB8AC3E}">
        <p14:creationId xmlns:p14="http://schemas.microsoft.com/office/powerpoint/2010/main" val="4064098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CDFDAD-F787-9B6E-1736-025442780F7F}"/>
              </a:ext>
            </a:extLst>
          </p:cNvPr>
          <p:cNvSpPr>
            <a:spLocks noGrp="1"/>
          </p:cNvSpPr>
          <p:nvPr>
            <p:ph type="title"/>
          </p:nvPr>
        </p:nvSpPr>
        <p:spPr/>
        <p:txBody>
          <a:bodyPr/>
          <a:lstStyle/>
          <a:p>
            <a:r>
              <a:rPr lang="de-DE" dirty="0"/>
              <a:t>Datenschutz</a:t>
            </a:r>
            <a:br>
              <a:rPr lang="de-DE" dirty="0"/>
            </a:br>
            <a:r>
              <a:rPr lang="de-DE" dirty="0" err="1"/>
              <a:t>Protezione</a:t>
            </a:r>
            <a:r>
              <a:rPr lang="de-DE" dirty="0"/>
              <a:t> </a:t>
            </a:r>
            <a:r>
              <a:rPr lang="de-DE" dirty="0" err="1"/>
              <a:t>dei</a:t>
            </a:r>
            <a:r>
              <a:rPr lang="de-DE" dirty="0"/>
              <a:t> </a:t>
            </a:r>
            <a:r>
              <a:rPr lang="de-DE" dirty="0" err="1"/>
              <a:t>dati</a:t>
            </a:r>
            <a:r>
              <a:rPr lang="de-DE" dirty="0"/>
              <a:t> </a:t>
            </a:r>
            <a:r>
              <a:rPr lang="de-DE" dirty="0" err="1"/>
              <a:t>personali</a:t>
            </a:r>
            <a:endParaRPr lang="de-DE" dirty="0"/>
          </a:p>
        </p:txBody>
      </p:sp>
      <p:sp>
        <p:nvSpPr>
          <p:cNvPr id="3" name="Textplatzhalter 2">
            <a:extLst>
              <a:ext uri="{FF2B5EF4-FFF2-40B4-BE49-F238E27FC236}">
                <a16:creationId xmlns:a16="http://schemas.microsoft.com/office/drawing/2014/main" id="{F52D4E2A-454B-5AD5-9003-EE2FF05A68A9}"/>
              </a:ext>
            </a:extLst>
          </p:cNvPr>
          <p:cNvSpPr>
            <a:spLocks noGrp="1"/>
          </p:cNvSpPr>
          <p:nvPr>
            <p:ph type="body" idx="1"/>
          </p:nvPr>
        </p:nvSpPr>
        <p:spPr/>
        <p:txBody>
          <a:bodyPr>
            <a:normAutofit lnSpcReduction="10000"/>
          </a:bodyPr>
          <a:lstStyle/>
          <a:p>
            <a:r>
              <a:rPr lang="de-DE" sz="1800" dirty="0"/>
              <a:t>Im Jahr 2023 wurde in Italien die Datenschutz-Grundverordnung (DSGVO) novelliert. Die wichtigsten Änderungen betreffen:</a:t>
            </a:r>
          </a:p>
        </p:txBody>
      </p:sp>
      <p:sp>
        <p:nvSpPr>
          <p:cNvPr id="4" name="Inhaltsplatzhalter 3">
            <a:extLst>
              <a:ext uri="{FF2B5EF4-FFF2-40B4-BE49-F238E27FC236}">
                <a16:creationId xmlns:a16="http://schemas.microsoft.com/office/drawing/2014/main" id="{3E749214-572C-40C7-ADBE-261F8410A32D}"/>
              </a:ext>
            </a:extLst>
          </p:cNvPr>
          <p:cNvSpPr>
            <a:spLocks noGrp="1"/>
          </p:cNvSpPr>
          <p:nvPr>
            <p:ph sz="half" idx="2"/>
          </p:nvPr>
        </p:nvSpPr>
        <p:spPr/>
        <p:txBody>
          <a:bodyPr>
            <a:normAutofit/>
          </a:bodyPr>
          <a:lstStyle/>
          <a:p>
            <a:r>
              <a:rPr lang="de-DE" sz="1400" b="1" dirty="0"/>
              <a:t>Erhöhung der Bußgelder</a:t>
            </a:r>
            <a:r>
              <a:rPr lang="de-DE" sz="1400" dirty="0"/>
              <a:t>: Die Höchsthöhe der Bußgelder für Verstöße gegen die DSGVO wurde von 20 auf 20 Millionen Euro oder 4 % des weltweiten Jahresumsatzes erhöht.</a:t>
            </a:r>
          </a:p>
          <a:p>
            <a:r>
              <a:rPr lang="de-DE" sz="1400" b="1" dirty="0"/>
              <a:t>Ausweitung des Anwendungsbereichs</a:t>
            </a:r>
            <a:r>
              <a:rPr lang="de-DE" sz="1400" dirty="0"/>
              <a:t>: Die DSGVO gilt nun auch für Unternehmen, die personenbezogene Daten von EU-Bürgern verarbeiten, auch wenn sie ihren Sitz außerhalb der EU haben.</a:t>
            </a:r>
          </a:p>
          <a:p>
            <a:r>
              <a:rPr lang="de-DE" sz="1400" b="1" dirty="0"/>
              <a:t>Neue Rechte für Betroffene</a:t>
            </a:r>
            <a:r>
              <a:rPr lang="de-DE" sz="1400" dirty="0"/>
              <a:t>: Betroffene haben nun das Recht, ihre personenbezogenen Daten leichter zu löschen und zu übertragen.</a:t>
            </a:r>
          </a:p>
          <a:p>
            <a:r>
              <a:rPr lang="de-DE" sz="1400" dirty="0"/>
              <a:t>Die neuen Regelungen zur DSGVO finden Sie auf der Website der italienischen Datenschutzbehörde (</a:t>
            </a:r>
            <a:r>
              <a:rPr lang="de-DE" sz="1400" dirty="0" err="1"/>
              <a:t>Garante</a:t>
            </a:r>
            <a:r>
              <a:rPr lang="de-DE" sz="1400" dirty="0"/>
              <a:t> per la </a:t>
            </a:r>
            <a:r>
              <a:rPr lang="de-DE" sz="1400" dirty="0" err="1"/>
              <a:t>protezione</a:t>
            </a:r>
            <a:r>
              <a:rPr lang="de-DE" sz="1400" dirty="0"/>
              <a:t> </a:t>
            </a:r>
            <a:r>
              <a:rPr lang="de-DE" sz="1400" dirty="0" err="1"/>
              <a:t>dei</a:t>
            </a:r>
            <a:r>
              <a:rPr lang="de-DE" sz="1400" dirty="0"/>
              <a:t> </a:t>
            </a:r>
            <a:r>
              <a:rPr lang="de-DE" sz="1400" dirty="0" err="1"/>
              <a:t>dati</a:t>
            </a:r>
            <a:r>
              <a:rPr lang="de-DE" sz="1400" dirty="0"/>
              <a:t> </a:t>
            </a:r>
            <a:r>
              <a:rPr lang="de-DE" sz="1400" dirty="0" err="1"/>
              <a:t>personali</a:t>
            </a:r>
            <a:r>
              <a:rPr lang="de-DE" sz="1400" dirty="0"/>
              <a:t>). Das </a:t>
            </a:r>
            <a:r>
              <a:rPr lang="de-DE" sz="1400" b="1" dirty="0"/>
              <a:t>DSG 2024 </a:t>
            </a:r>
            <a:r>
              <a:rPr lang="de-DE" sz="1400" dirty="0"/>
              <a:t>soll die DSGVO an die neuesten </a:t>
            </a:r>
            <a:r>
              <a:rPr lang="de-DE" sz="1400" b="1" dirty="0"/>
              <a:t>technologischen Entwicklungen </a:t>
            </a:r>
            <a:r>
              <a:rPr lang="de-DE" sz="1400" dirty="0"/>
              <a:t>anpassen und die Rechte der Betroffenen weiter stärken.</a:t>
            </a:r>
          </a:p>
          <a:p>
            <a:endParaRPr lang="de-DE" sz="1400" dirty="0"/>
          </a:p>
        </p:txBody>
      </p:sp>
      <p:sp>
        <p:nvSpPr>
          <p:cNvPr id="5" name="Textplatzhalter 4">
            <a:extLst>
              <a:ext uri="{FF2B5EF4-FFF2-40B4-BE49-F238E27FC236}">
                <a16:creationId xmlns:a16="http://schemas.microsoft.com/office/drawing/2014/main" id="{948AD5EE-4533-737B-80F4-E5AA779A3AF9}"/>
              </a:ext>
            </a:extLst>
          </p:cNvPr>
          <p:cNvSpPr>
            <a:spLocks noGrp="1"/>
          </p:cNvSpPr>
          <p:nvPr>
            <p:ph type="body" sz="quarter" idx="3"/>
          </p:nvPr>
        </p:nvSpPr>
        <p:spPr/>
        <p:txBody>
          <a:bodyPr>
            <a:normAutofit lnSpcReduction="10000"/>
          </a:bodyPr>
          <a:lstStyle/>
          <a:p>
            <a:r>
              <a:rPr lang="it-IT" sz="1800" dirty="0"/>
              <a:t>Nel 2023 in Italia è stata riformata il Regolamento Generale sulla Protezione dei Dati (GDPR). Le principali modifiche riguardano:</a:t>
            </a:r>
            <a:endParaRPr lang="de-DE" sz="1800" dirty="0"/>
          </a:p>
        </p:txBody>
      </p:sp>
      <p:sp>
        <p:nvSpPr>
          <p:cNvPr id="6" name="Inhaltsplatzhalter 5">
            <a:extLst>
              <a:ext uri="{FF2B5EF4-FFF2-40B4-BE49-F238E27FC236}">
                <a16:creationId xmlns:a16="http://schemas.microsoft.com/office/drawing/2014/main" id="{CE322CF2-CB2F-3F47-4C47-F8D719B80C1E}"/>
              </a:ext>
            </a:extLst>
          </p:cNvPr>
          <p:cNvSpPr>
            <a:spLocks noGrp="1"/>
          </p:cNvSpPr>
          <p:nvPr>
            <p:ph sz="quarter" idx="4"/>
          </p:nvPr>
        </p:nvSpPr>
        <p:spPr/>
        <p:txBody>
          <a:bodyPr>
            <a:normAutofit/>
          </a:bodyPr>
          <a:lstStyle/>
          <a:p>
            <a:r>
              <a:rPr lang="it-IT" sz="1400" b="1" dirty="0"/>
              <a:t>Aumento delle sanzioni</a:t>
            </a:r>
            <a:r>
              <a:rPr lang="it-IT" sz="1400" dirty="0"/>
              <a:t>: L'importo massimo delle sanzioni per le violazioni del GDPR è stato aumentato da 20 a 20 milioni di euro o al 4% del fatturato annuo globale.</a:t>
            </a:r>
          </a:p>
          <a:p>
            <a:r>
              <a:rPr lang="it-IT" sz="1400" b="1" dirty="0"/>
              <a:t>Espansione del campo di applicazione</a:t>
            </a:r>
            <a:r>
              <a:rPr lang="it-IT" sz="1400" dirty="0"/>
              <a:t>: Il GDPR ora si applica anche alle imprese che trattano dati personali di cittadini dell'UE, anche se hanno la loro sede al di fuori dell'UE.</a:t>
            </a:r>
          </a:p>
          <a:p>
            <a:r>
              <a:rPr lang="it-IT" sz="1400" b="1" dirty="0"/>
              <a:t>Nuovi diritti per gli interessati</a:t>
            </a:r>
            <a:r>
              <a:rPr lang="it-IT" sz="1400" dirty="0"/>
              <a:t>: Gli interessati hanno ora il diritto di cancellare e trasferire più facilmente i propri dati personali.</a:t>
            </a:r>
          </a:p>
          <a:p>
            <a:r>
              <a:rPr lang="it-IT" sz="1400" dirty="0"/>
              <a:t>Le nuove disposizioni sul GDPR possono essere consultate sul sito web dell'Autorità italiana per la protezione dei dati personali (Garante per la protezione dei dati personali). L'obiettivo </a:t>
            </a:r>
            <a:r>
              <a:rPr lang="it-IT" sz="1400" b="1" dirty="0"/>
              <a:t>del DSG 2024 </a:t>
            </a:r>
            <a:r>
              <a:rPr lang="it-IT" sz="1400" dirty="0"/>
              <a:t>è adeguare il GDPR alle più recenti </a:t>
            </a:r>
            <a:r>
              <a:rPr lang="it-IT" sz="1400" b="1" dirty="0"/>
              <a:t>evoluzioni tecnologiche </a:t>
            </a:r>
            <a:r>
              <a:rPr lang="it-IT" sz="1400" dirty="0"/>
              <a:t>e rafforzare ulteriormente i diritti degli interessati.</a:t>
            </a:r>
            <a:endParaRPr lang="de-DE" sz="1400" dirty="0"/>
          </a:p>
        </p:txBody>
      </p:sp>
    </p:spTree>
    <p:extLst>
      <p:ext uri="{BB962C8B-B14F-4D97-AF65-F5344CB8AC3E}">
        <p14:creationId xmlns:p14="http://schemas.microsoft.com/office/powerpoint/2010/main" val="2400450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20ADB2-927B-F82D-CF23-EAA1DF02A75A}"/>
              </a:ext>
            </a:extLst>
          </p:cNvPr>
          <p:cNvSpPr>
            <a:spLocks noGrp="1"/>
          </p:cNvSpPr>
          <p:nvPr>
            <p:ph type="title"/>
          </p:nvPr>
        </p:nvSpPr>
        <p:spPr/>
        <p:txBody>
          <a:bodyPr/>
          <a:lstStyle/>
          <a:p>
            <a:r>
              <a:rPr lang="it-IT" kern="100" dirty="0" err="1">
                <a:effectLst/>
                <a:latin typeface="Calibri" panose="020F0502020204030204" pitchFamily="34" charset="0"/>
                <a:ea typeface="Calibri" panose="020F0502020204030204" pitchFamily="34" charset="0"/>
                <a:cs typeface="Times New Roman" panose="02020603050405020304" pitchFamily="18" charset="0"/>
              </a:rPr>
              <a:t>Vereinsmitglieder</a:t>
            </a:r>
            <a:r>
              <a:rPr lang="it-IT" kern="100" dirty="0">
                <a:effectLst/>
                <a:latin typeface="Calibri" panose="020F0502020204030204" pitchFamily="34" charset="0"/>
                <a:ea typeface="Calibri" panose="020F0502020204030204" pitchFamily="34" charset="0"/>
                <a:cs typeface="Times New Roman" panose="02020603050405020304" pitchFamily="18" charset="0"/>
              </a:rPr>
              <a:t> </a:t>
            </a:r>
            <a:r>
              <a:rPr lang="it-IT" kern="100" dirty="0" err="1">
                <a:effectLst/>
                <a:latin typeface="Calibri" panose="020F0502020204030204" pitchFamily="34" charset="0"/>
                <a:ea typeface="Calibri" panose="020F0502020204030204" pitchFamily="34" charset="0"/>
                <a:cs typeface="Times New Roman" panose="02020603050405020304" pitchFamily="18" charset="0"/>
              </a:rPr>
              <a:t>Register</a:t>
            </a:r>
            <a:br>
              <a:rPr lang="it-IT" kern="100" dirty="0">
                <a:effectLst/>
                <a:latin typeface="Calibri" panose="020F0502020204030204" pitchFamily="34" charset="0"/>
                <a:ea typeface="Calibri" panose="020F0502020204030204" pitchFamily="34" charset="0"/>
                <a:cs typeface="Times New Roman" panose="02020603050405020304" pitchFamily="18" charset="0"/>
              </a:rPr>
            </a:br>
            <a:r>
              <a:rPr lang="it-IT" kern="100" dirty="0">
                <a:effectLst/>
                <a:latin typeface="Calibri" panose="020F0502020204030204" pitchFamily="34" charset="0"/>
                <a:ea typeface="Calibri" panose="020F0502020204030204" pitchFamily="34" charset="0"/>
                <a:cs typeface="Times New Roman" panose="02020603050405020304" pitchFamily="18" charset="0"/>
              </a:rPr>
              <a:t>Registro dei membri </a:t>
            </a:r>
            <a:r>
              <a:rPr lang="it-IT" kern="100" dirty="0" err="1">
                <a:effectLst/>
                <a:latin typeface="Calibri" panose="020F0502020204030204" pitchFamily="34" charset="0"/>
                <a:ea typeface="Calibri" panose="020F0502020204030204" pitchFamily="34" charset="0"/>
                <a:cs typeface="Times New Roman" panose="02020603050405020304" pitchFamily="18" charset="0"/>
              </a:rPr>
              <a:t>dell</a:t>
            </a:r>
            <a:r>
              <a:rPr lang="it-IT" kern="100" dirty="0">
                <a:effectLst/>
                <a:latin typeface="Calibri" panose="020F0502020204030204" pitchFamily="34" charset="0"/>
                <a:ea typeface="Calibri" panose="020F0502020204030204" pitchFamily="34" charset="0"/>
                <a:cs typeface="Times New Roman" panose="02020603050405020304" pitchFamily="18" charset="0"/>
              </a:rPr>
              <a:t> associazione</a:t>
            </a:r>
            <a:endParaRPr lang="de-DE" dirty="0"/>
          </a:p>
        </p:txBody>
      </p:sp>
      <p:sp>
        <p:nvSpPr>
          <p:cNvPr id="3" name="Inhaltsplatzhalter 2">
            <a:extLst>
              <a:ext uri="{FF2B5EF4-FFF2-40B4-BE49-F238E27FC236}">
                <a16:creationId xmlns:a16="http://schemas.microsoft.com/office/drawing/2014/main" id="{833E63EE-FC21-C7B8-16E6-76107B2F799C}"/>
              </a:ext>
            </a:extLst>
          </p:cNvPr>
          <p:cNvSpPr>
            <a:spLocks noGrp="1"/>
          </p:cNvSpPr>
          <p:nvPr>
            <p:ph sz="half" idx="1"/>
          </p:nvPr>
        </p:nvSpPr>
        <p:spPr/>
        <p:txBody>
          <a:bodyPr>
            <a:normAutofit/>
          </a:bodyPr>
          <a:lstStyle/>
          <a:p>
            <a:r>
              <a:rPr lang="de-DE" sz="1400" dirty="0"/>
              <a:t>Dieses Register enthält die </a:t>
            </a:r>
            <a:r>
              <a:rPr lang="de-DE" sz="1400" b="1" dirty="0"/>
              <a:t>Namen der Mitglieder</a:t>
            </a:r>
            <a:r>
              <a:rPr lang="de-DE" sz="1400" dirty="0"/>
              <a:t>, deren </a:t>
            </a:r>
            <a:r>
              <a:rPr lang="de-DE" sz="1400" b="1" dirty="0"/>
              <a:t>Kontaktdaten</a:t>
            </a:r>
            <a:r>
              <a:rPr lang="de-DE" sz="1400" dirty="0"/>
              <a:t> (wie Adresse und Telefonnummer), das Datum ihres Beitritts zur </a:t>
            </a:r>
            <a:r>
              <a:rPr lang="de-DE" sz="1400" b="1" dirty="0"/>
              <a:t>Organisation und Informationen </a:t>
            </a:r>
            <a:r>
              <a:rPr lang="de-DE" sz="1400" dirty="0"/>
              <a:t>über ihren Mitgliedschaftsstatus. Es dient dazu, den Überblick über die Mitglieder zu behalten, die </a:t>
            </a:r>
            <a:r>
              <a:rPr lang="de-DE" sz="1400" b="1" dirty="0"/>
              <a:t>Organisation zu verwalten und die Kommunikation mit den Mitgliedern zu erleichtern</a:t>
            </a:r>
            <a:r>
              <a:rPr lang="de-DE" sz="1400" dirty="0"/>
              <a:t>. Außerdem kann es für die Mitgliederverwaltung, die Organisation von Veranstaltungen und die Verfolgung von Mitgliedsbeiträgen verwendet werden. Das Register entspricht den Datenschutzbestimmungen und rechtlichen Anforderungen.</a:t>
            </a:r>
          </a:p>
        </p:txBody>
      </p:sp>
      <p:sp>
        <p:nvSpPr>
          <p:cNvPr id="4" name="Inhaltsplatzhalter 3">
            <a:extLst>
              <a:ext uri="{FF2B5EF4-FFF2-40B4-BE49-F238E27FC236}">
                <a16:creationId xmlns:a16="http://schemas.microsoft.com/office/drawing/2014/main" id="{279E35A0-A4F0-1318-5EC9-DD788786158A}"/>
              </a:ext>
            </a:extLst>
          </p:cNvPr>
          <p:cNvSpPr>
            <a:spLocks noGrp="1"/>
          </p:cNvSpPr>
          <p:nvPr>
            <p:ph sz="half" idx="2"/>
          </p:nvPr>
        </p:nvSpPr>
        <p:spPr/>
        <p:txBody>
          <a:bodyPr>
            <a:normAutofit/>
          </a:bodyPr>
          <a:lstStyle/>
          <a:p>
            <a:r>
              <a:rPr lang="it-IT" sz="1400" dirty="0"/>
              <a:t>Questo registro contiene i </a:t>
            </a:r>
            <a:r>
              <a:rPr lang="it-IT" sz="1400" b="1" dirty="0"/>
              <a:t>nomi dei membri</a:t>
            </a:r>
            <a:r>
              <a:rPr lang="it-IT" sz="1400" dirty="0"/>
              <a:t>, i loro dati di </a:t>
            </a:r>
            <a:r>
              <a:rPr lang="it-IT" sz="1400" b="1" dirty="0"/>
              <a:t>contatto</a:t>
            </a:r>
            <a:r>
              <a:rPr lang="it-IT" sz="1400" dirty="0"/>
              <a:t> (come l'indirizzo e il numero di telefono), la data della loro adesione </a:t>
            </a:r>
            <a:r>
              <a:rPr lang="it-IT" sz="1400" b="1" dirty="0"/>
              <a:t>all'organizzazione e informazioni </a:t>
            </a:r>
            <a:r>
              <a:rPr lang="it-IT" sz="1400" dirty="0"/>
              <a:t>sullo stato della loro iscrizione. Serve a tenere traccia dei membri, gestire </a:t>
            </a:r>
            <a:r>
              <a:rPr lang="it-IT" sz="1400" b="1" dirty="0"/>
              <a:t>l'organizzazione e facilitare la comunicazione con i membri</a:t>
            </a:r>
            <a:r>
              <a:rPr lang="it-IT" sz="1400" dirty="0"/>
              <a:t>. Inoltre, può essere utilizzato per la gestione dei membri, l'organizzazione di eventi e il monitoraggio delle quote associative. Il registro è conforme alle normative sulla privacy e ai requisiti legali.</a:t>
            </a:r>
            <a:endParaRPr lang="de-DE" sz="1400" dirty="0"/>
          </a:p>
        </p:txBody>
      </p:sp>
    </p:spTree>
    <p:extLst>
      <p:ext uri="{BB962C8B-B14F-4D97-AF65-F5344CB8AC3E}">
        <p14:creationId xmlns:p14="http://schemas.microsoft.com/office/powerpoint/2010/main" val="3930340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9E4E87-088A-9ED3-034B-C977BB46ACCF}"/>
              </a:ext>
            </a:extLst>
          </p:cNvPr>
          <p:cNvSpPr>
            <a:spLocks noGrp="1"/>
          </p:cNvSpPr>
          <p:nvPr>
            <p:ph type="title"/>
          </p:nvPr>
        </p:nvSpPr>
        <p:spPr/>
        <p:txBody>
          <a:bodyPr/>
          <a:lstStyle/>
          <a:p>
            <a:r>
              <a:rPr lang="it-IT" kern="100" dirty="0" err="1">
                <a:effectLst/>
                <a:latin typeface="Calibri" panose="020F0502020204030204" pitchFamily="34" charset="0"/>
                <a:ea typeface="Calibri" panose="020F0502020204030204" pitchFamily="34" charset="0"/>
                <a:cs typeface="Times New Roman" panose="02020603050405020304" pitchFamily="18" charset="0"/>
              </a:rPr>
              <a:t>Freiwilligenregister</a:t>
            </a:r>
            <a:r>
              <a:rPr lang="it-IT" kern="100" dirty="0">
                <a:effectLst/>
                <a:latin typeface="Calibri" panose="020F0502020204030204" pitchFamily="34" charset="0"/>
                <a:ea typeface="Calibri" panose="020F0502020204030204" pitchFamily="34" charset="0"/>
                <a:cs typeface="Times New Roman" panose="02020603050405020304" pitchFamily="18" charset="0"/>
              </a:rPr>
              <a:t> </a:t>
            </a:r>
            <a:r>
              <a:rPr lang="it-IT" kern="100" dirty="0" err="1">
                <a:effectLst/>
                <a:latin typeface="Calibri" panose="020F0502020204030204" pitchFamily="34" charset="0"/>
                <a:ea typeface="Calibri" panose="020F0502020204030204" pitchFamily="34" charset="0"/>
                <a:cs typeface="Times New Roman" panose="02020603050405020304" pitchFamily="18" charset="0"/>
              </a:rPr>
              <a:t>eines</a:t>
            </a:r>
            <a:r>
              <a:rPr lang="it-IT" kern="100" dirty="0">
                <a:effectLst/>
                <a:latin typeface="Calibri" panose="020F0502020204030204" pitchFamily="34" charset="0"/>
                <a:ea typeface="Calibri" panose="020F0502020204030204" pitchFamily="34" charset="0"/>
                <a:cs typeface="Times New Roman" panose="02020603050405020304" pitchFamily="18" charset="0"/>
              </a:rPr>
              <a:t> </a:t>
            </a:r>
            <a:r>
              <a:rPr lang="it-IT" kern="100" dirty="0" err="1">
                <a:effectLst/>
                <a:latin typeface="Calibri" panose="020F0502020204030204" pitchFamily="34" charset="0"/>
                <a:ea typeface="Calibri" panose="020F0502020204030204" pitchFamily="34" charset="0"/>
                <a:cs typeface="Times New Roman" panose="02020603050405020304" pitchFamily="18" charset="0"/>
              </a:rPr>
              <a:t>Vereins</a:t>
            </a:r>
            <a:br>
              <a:rPr lang="it-IT" kern="100" dirty="0">
                <a:effectLst/>
                <a:latin typeface="Calibri" panose="020F0502020204030204" pitchFamily="34" charset="0"/>
                <a:ea typeface="Calibri" panose="020F0502020204030204" pitchFamily="34" charset="0"/>
                <a:cs typeface="Times New Roman" panose="02020603050405020304" pitchFamily="18" charset="0"/>
              </a:rPr>
            </a:br>
            <a:r>
              <a:rPr lang="it-IT" kern="100" dirty="0">
                <a:effectLst/>
                <a:latin typeface="Calibri" panose="020F0502020204030204" pitchFamily="34" charset="0"/>
                <a:ea typeface="Calibri" panose="020F0502020204030204" pitchFamily="34" charset="0"/>
                <a:cs typeface="Times New Roman" panose="02020603050405020304" pitchFamily="18" charset="0"/>
              </a:rPr>
              <a:t>Registro volontari di un'associazione 2023</a:t>
            </a:r>
            <a:endParaRPr lang="de-DE" dirty="0"/>
          </a:p>
        </p:txBody>
      </p:sp>
      <p:sp>
        <p:nvSpPr>
          <p:cNvPr id="3" name="Inhaltsplatzhalter 2">
            <a:extLst>
              <a:ext uri="{FF2B5EF4-FFF2-40B4-BE49-F238E27FC236}">
                <a16:creationId xmlns:a16="http://schemas.microsoft.com/office/drawing/2014/main" id="{10F2A334-B3C5-B2CC-CFEE-B6A0A5675830}"/>
              </a:ext>
            </a:extLst>
          </p:cNvPr>
          <p:cNvSpPr>
            <a:spLocks noGrp="1"/>
          </p:cNvSpPr>
          <p:nvPr>
            <p:ph sz="half" idx="1"/>
          </p:nvPr>
        </p:nvSpPr>
        <p:spPr/>
        <p:txBody>
          <a:bodyPr>
            <a:normAutofit/>
          </a:bodyPr>
          <a:lstStyle/>
          <a:p>
            <a:pPr marL="0" indent="0">
              <a:buNone/>
            </a:pPr>
            <a:r>
              <a:rPr lang="de-DE" sz="1400" dirty="0">
                <a:latin typeface="Arial Narrow" panose="020B0606020202030204" pitchFamily="34" charset="0"/>
              </a:rPr>
              <a:t>Es ist jedoch entscheidend, das Register ständig auf dem neuesten Stand zu halten, damit die übermittelten Daten stets korrekt und in Übereinstimmung mit der Realität sind.</a:t>
            </a:r>
          </a:p>
          <a:p>
            <a:r>
              <a:rPr lang="de-DE" sz="1400" dirty="0">
                <a:latin typeface="Arial Narrow" panose="020B0606020202030204" pitchFamily="34" charset="0"/>
              </a:rPr>
              <a:t>Das Register sollte folgende Daten enthalten:</a:t>
            </a:r>
          </a:p>
          <a:p>
            <a:r>
              <a:rPr lang="de-DE" sz="1400" dirty="0">
                <a:latin typeface="Arial Narrow" panose="020B0606020202030204" pitchFamily="34" charset="0"/>
              </a:rPr>
              <a:t>Steuernummer oder alternativ Geburtsdatum und -ort;</a:t>
            </a:r>
          </a:p>
          <a:p>
            <a:r>
              <a:rPr lang="de-DE" sz="1400" dirty="0">
                <a:latin typeface="Arial Narrow" panose="020B0606020202030204" pitchFamily="34" charset="0"/>
              </a:rPr>
              <a:t>Wohnsitz oder alternativ Aufenthaltsort, wenn sie nicht übereinstimmen;</a:t>
            </a:r>
          </a:p>
          <a:p>
            <a:r>
              <a:rPr lang="de-DE" sz="1400" b="1" dirty="0">
                <a:latin typeface="Arial Narrow" panose="020B0606020202030204" pitchFamily="34" charset="0"/>
              </a:rPr>
              <a:t>Beginn und Ende der ehrenamtlichen Tätigkeit </a:t>
            </a:r>
            <a:r>
              <a:rPr lang="de-DE" sz="1400" dirty="0">
                <a:latin typeface="Arial Narrow" panose="020B0606020202030204" pitchFamily="34" charset="0"/>
              </a:rPr>
              <a:t>bei der Organisation, die mit dem Eintritts- und Austrittsdatum der Person im Register übereinstimmen müssen.</a:t>
            </a:r>
          </a:p>
          <a:p>
            <a:pPr marL="0" indent="0">
              <a:buNone/>
            </a:pPr>
            <a:r>
              <a:rPr lang="de-DE" sz="1400" dirty="0">
                <a:latin typeface="Arial Narrow" panose="020B0606020202030204" pitchFamily="34" charset="0"/>
              </a:rPr>
              <a:t>Es wird daher ratsam sein, das Register in zwei Abschnitte zu unterteilen, einen, in dem die nicht gelegentlichen Freiwilligen aufgeführt sind, und einen speziellen Abschnitt, in dem die als gelegentlich geltenden Freiwilligen angegeben werden müssen. (Verordnung vom 6. Oktober 2021, Hinweis vom 28. Mai 2021 im Zusammenhang mit der Prüfung des Gesetzesdekrets 117/2017).</a:t>
            </a:r>
          </a:p>
        </p:txBody>
      </p:sp>
      <p:sp>
        <p:nvSpPr>
          <p:cNvPr id="4" name="Inhaltsplatzhalter 3">
            <a:extLst>
              <a:ext uri="{FF2B5EF4-FFF2-40B4-BE49-F238E27FC236}">
                <a16:creationId xmlns:a16="http://schemas.microsoft.com/office/drawing/2014/main" id="{6403FB6A-B1FC-D47E-28DC-CBB79095F3FB}"/>
              </a:ext>
            </a:extLst>
          </p:cNvPr>
          <p:cNvSpPr>
            <a:spLocks noGrp="1"/>
          </p:cNvSpPr>
          <p:nvPr>
            <p:ph sz="half" idx="2"/>
          </p:nvPr>
        </p:nvSpPr>
        <p:spPr/>
        <p:txBody>
          <a:bodyPr>
            <a:normAutofit/>
          </a:bodyPr>
          <a:lstStyle/>
          <a:p>
            <a:pPr marL="0" indent="0">
              <a:buNone/>
            </a:pPr>
            <a:r>
              <a:rPr lang="it-IT" sz="1400" dirty="0">
                <a:latin typeface="Arial Narrow" panose="020B0606020202030204" pitchFamily="34" charset="0"/>
              </a:rPr>
              <a:t>Si rende comunque fondamentale tenere costantemente aggiornato il registro in modo che i dati comunicati siano sempre in ordine e coerenti con la realtà.</a:t>
            </a:r>
          </a:p>
          <a:p>
            <a:r>
              <a:rPr lang="it-IT" sz="1400" dirty="0">
                <a:latin typeface="Arial Narrow" panose="020B0606020202030204" pitchFamily="34" charset="0"/>
              </a:rPr>
              <a:t>Il registro dovrà contenere i seguenti dati:</a:t>
            </a:r>
          </a:p>
          <a:p>
            <a:r>
              <a:rPr lang="it-IT" sz="1400" dirty="0">
                <a:latin typeface="Arial Narrow" panose="020B0606020202030204" pitchFamily="34" charset="0"/>
              </a:rPr>
              <a:t>codice fiscale o, in alternativa, il luogo e la data di nascita;</a:t>
            </a:r>
          </a:p>
          <a:p>
            <a:r>
              <a:rPr lang="it-IT" sz="1400" dirty="0">
                <a:latin typeface="Arial Narrow" panose="020B0606020202030204" pitchFamily="34" charset="0"/>
              </a:rPr>
              <a:t>la residenza o, in alternativa, il domicilio laddove non coincidente;</a:t>
            </a:r>
          </a:p>
          <a:p>
            <a:r>
              <a:rPr lang="it-IT" sz="1400" b="1" dirty="0">
                <a:latin typeface="Arial Narrow" panose="020B0606020202030204" pitchFamily="34" charset="0"/>
              </a:rPr>
              <a:t>la data di inizio e quella di cessazione </a:t>
            </a:r>
            <a:r>
              <a:rPr lang="it-IT" sz="1400" dirty="0">
                <a:latin typeface="Arial Narrow" panose="020B0606020202030204" pitchFamily="34" charset="0"/>
              </a:rPr>
              <a:t>dell’attività di volontariato presso l’organizzazione, che devono corrispondere alla data di iscrizione e cancellazione della persona nel registro.</a:t>
            </a:r>
          </a:p>
          <a:p>
            <a:pPr marL="0" indent="0">
              <a:buNone/>
            </a:pPr>
            <a:r>
              <a:rPr lang="it-IT" sz="1400" dirty="0">
                <a:latin typeface="Arial Narrow" panose="020B0606020202030204" pitchFamily="34" charset="0"/>
              </a:rPr>
              <a:t>Sarà quindi opportuno suddividere il registro in due sezioni, una ove sarà elencati i volontari non occasionali ed una invece speciale dove dovranno essere indicati i volontari considerabili come occasionali. (decreto interministeriale del 6 ottobre 2021, Nota 7180 del 28 maggio 2021 relativamente alla vidimazione D.lgs. 117/2017</a:t>
            </a:r>
            <a:r>
              <a:rPr lang="it-IT" sz="1600" dirty="0">
                <a:latin typeface="Arial Narrow" panose="020B0606020202030204" pitchFamily="34" charset="0"/>
              </a:rPr>
              <a:t>).</a:t>
            </a:r>
          </a:p>
          <a:p>
            <a:endParaRPr lang="it-IT" sz="1800" dirty="0"/>
          </a:p>
          <a:p>
            <a:endParaRPr lang="de-DE" dirty="0"/>
          </a:p>
        </p:txBody>
      </p:sp>
    </p:spTree>
    <p:extLst>
      <p:ext uri="{BB962C8B-B14F-4D97-AF65-F5344CB8AC3E}">
        <p14:creationId xmlns:p14="http://schemas.microsoft.com/office/powerpoint/2010/main" val="853786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A3AC57-F30B-5E4E-9315-6233CE6C10CE}"/>
              </a:ext>
            </a:extLst>
          </p:cNvPr>
          <p:cNvSpPr>
            <a:spLocks noGrp="1"/>
          </p:cNvSpPr>
          <p:nvPr>
            <p:ph type="title"/>
          </p:nvPr>
        </p:nvSpPr>
        <p:spPr/>
        <p:txBody>
          <a:bodyPr/>
          <a:lstStyle/>
          <a:p>
            <a:r>
              <a:rPr lang="de-DE" dirty="0"/>
              <a:t>Whistleblowing</a:t>
            </a:r>
          </a:p>
        </p:txBody>
      </p:sp>
      <p:sp>
        <p:nvSpPr>
          <p:cNvPr id="3" name="Textplatzhalter 2">
            <a:extLst>
              <a:ext uri="{FF2B5EF4-FFF2-40B4-BE49-F238E27FC236}">
                <a16:creationId xmlns:a16="http://schemas.microsoft.com/office/drawing/2014/main" id="{03FFCD02-29D6-E2DD-369F-ABF26EF420FF}"/>
              </a:ext>
            </a:extLst>
          </p:cNvPr>
          <p:cNvSpPr>
            <a:spLocks noGrp="1"/>
          </p:cNvSpPr>
          <p:nvPr>
            <p:ph type="body" idx="1"/>
          </p:nvPr>
        </p:nvSpPr>
        <p:spPr/>
        <p:txBody>
          <a:bodyPr/>
          <a:lstStyle/>
          <a:p>
            <a:r>
              <a:rPr lang="de-DE" dirty="0"/>
              <a:t>Whistleblowing</a:t>
            </a:r>
          </a:p>
        </p:txBody>
      </p:sp>
      <p:sp>
        <p:nvSpPr>
          <p:cNvPr id="4" name="Inhaltsplatzhalter 3">
            <a:extLst>
              <a:ext uri="{FF2B5EF4-FFF2-40B4-BE49-F238E27FC236}">
                <a16:creationId xmlns:a16="http://schemas.microsoft.com/office/drawing/2014/main" id="{719400B9-0060-D634-35D6-F90805197FE7}"/>
              </a:ext>
            </a:extLst>
          </p:cNvPr>
          <p:cNvSpPr>
            <a:spLocks noGrp="1"/>
          </p:cNvSpPr>
          <p:nvPr>
            <p:ph sz="half" idx="2"/>
          </p:nvPr>
        </p:nvSpPr>
        <p:spPr/>
        <p:txBody>
          <a:bodyPr>
            <a:normAutofit/>
          </a:bodyPr>
          <a:lstStyle/>
          <a:p>
            <a:r>
              <a:rPr lang="de-DE" sz="1400" dirty="0"/>
              <a:t>Im Jahr 2023 wurde in Italien ein Whistleblower-Gesetz verabschiedet, </a:t>
            </a:r>
            <a:r>
              <a:rPr lang="de-DE" sz="1400" b="1" dirty="0"/>
              <a:t>das die Meldung von Verstößen gegen das Recht</a:t>
            </a:r>
            <a:r>
              <a:rPr lang="de-DE" sz="1400" dirty="0"/>
              <a:t>, die öffentliche Ordnung oder die Sicherheit durch Whistleblower erleichtern soll. Gemäß diesem Gesetz haben Whistleblower das Recht, </a:t>
            </a:r>
            <a:r>
              <a:rPr lang="de-DE" sz="1400" b="1" dirty="0"/>
              <a:t>Verstöße anonym </a:t>
            </a:r>
            <a:r>
              <a:rPr lang="de-DE" sz="1400" dirty="0"/>
              <a:t>oder unter einem Pseudonym zu melden. Die Identität des Whistleblowers muss von der </a:t>
            </a:r>
            <a:r>
              <a:rPr lang="de-DE" sz="1400" b="1" dirty="0"/>
              <a:t>Meldestelle geheim </a:t>
            </a:r>
            <a:r>
              <a:rPr lang="de-DE" sz="1400" dirty="0"/>
              <a:t>gehalten werden, es sei denn, der Whistleblower hat ausdrücklich seine Identität offengelegt.</a:t>
            </a:r>
          </a:p>
          <a:p>
            <a:endParaRPr lang="de-DE" sz="1400" dirty="0"/>
          </a:p>
          <a:p>
            <a:r>
              <a:rPr lang="de-DE" sz="1400" dirty="0"/>
              <a:t>Das </a:t>
            </a:r>
            <a:r>
              <a:rPr lang="de-DE" sz="1400" b="1" dirty="0"/>
              <a:t>Whistleblowing-Gesetz, auch als "Legge sul </a:t>
            </a:r>
            <a:r>
              <a:rPr lang="de-DE" sz="1400" b="1" dirty="0" err="1"/>
              <a:t>whistleblowing</a:t>
            </a:r>
            <a:r>
              <a:rPr lang="de-DE" sz="1400" dirty="0"/>
              <a:t>" bekannt, kann auf der Website des italienischen Parlaments eingesehen werden. Es muss ab dem </a:t>
            </a:r>
            <a:r>
              <a:rPr lang="de-DE" sz="1400" b="1" dirty="0"/>
              <a:t>17. Dezember 2023 </a:t>
            </a:r>
            <a:r>
              <a:rPr lang="de-DE" sz="1400" dirty="0"/>
              <a:t>von privaten Unternehmen mit </a:t>
            </a:r>
            <a:r>
              <a:rPr lang="de-DE" sz="1400" b="1" dirty="0"/>
              <a:t>50 oder mehr Beschäftigten </a:t>
            </a:r>
            <a:r>
              <a:rPr lang="de-DE" sz="1400" dirty="0"/>
              <a:t>in Übereinstimmung mit einer EU-Richtlinie umgesetzt werden.</a:t>
            </a:r>
          </a:p>
        </p:txBody>
      </p:sp>
      <p:sp>
        <p:nvSpPr>
          <p:cNvPr id="5" name="Textplatzhalter 4">
            <a:extLst>
              <a:ext uri="{FF2B5EF4-FFF2-40B4-BE49-F238E27FC236}">
                <a16:creationId xmlns:a16="http://schemas.microsoft.com/office/drawing/2014/main" id="{0363B17A-1B3A-9004-663F-88F4976845C2}"/>
              </a:ext>
            </a:extLst>
          </p:cNvPr>
          <p:cNvSpPr>
            <a:spLocks noGrp="1"/>
          </p:cNvSpPr>
          <p:nvPr>
            <p:ph type="body" sz="quarter" idx="3"/>
          </p:nvPr>
        </p:nvSpPr>
        <p:spPr/>
        <p:txBody>
          <a:bodyPr/>
          <a:lstStyle/>
          <a:p>
            <a:r>
              <a:rPr lang="de-DE" dirty="0"/>
              <a:t>Whistleblowing</a:t>
            </a:r>
          </a:p>
        </p:txBody>
      </p:sp>
      <p:sp>
        <p:nvSpPr>
          <p:cNvPr id="6" name="Inhaltsplatzhalter 5">
            <a:extLst>
              <a:ext uri="{FF2B5EF4-FFF2-40B4-BE49-F238E27FC236}">
                <a16:creationId xmlns:a16="http://schemas.microsoft.com/office/drawing/2014/main" id="{E339FB75-6938-B920-8659-4ED52D9D0723}"/>
              </a:ext>
            </a:extLst>
          </p:cNvPr>
          <p:cNvSpPr>
            <a:spLocks noGrp="1"/>
          </p:cNvSpPr>
          <p:nvPr>
            <p:ph sz="quarter" idx="4"/>
          </p:nvPr>
        </p:nvSpPr>
        <p:spPr/>
        <p:txBody>
          <a:bodyPr>
            <a:normAutofit/>
          </a:bodyPr>
          <a:lstStyle/>
          <a:p>
            <a:r>
              <a:rPr lang="it-IT" sz="1400" dirty="0"/>
              <a:t>Nel 2023 è stata approvata in Italia una legge sul whistleblowing che mira a </a:t>
            </a:r>
            <a:r>
              <a:rPr lang="it-IT" sz="1400" b="1" dirty="0"/>
              <a:t>facilitare la segnalazione di violazioni del diritto</a:t>
            </a:r>
            <a:r>
              <a:rPr lang="it-IT" sz="1400" dirty="0"/>
              <a:t>, dell'ordine pubblico o della sicurezza da parte dei whistleblower. In base a questa legge, i whistleblower hanno il diritto di segnalare le violazioni in </a:t>
            </a:r>
            <a:r>
              <a:rPr lang="it-IT" sz="1400" b="1" dirty="0"/>
              <a:t>forma anonima </a:t>
            </a:r>
            <a:r>
              <a:rPr lang="it-IT" sz="1400" dirty="0"/>
              <a:t>o sotto uno pseudonimo. L'identità del whistleblower deve essere mantenuta </a:t>
            </a:r>
            <a:r>
              <a:rPr lang="it-IT" sz="1400" b="1" dirty="0"/>
              <a:t>segreta dall'ente preposto alle segnalazioni</a:t>
            </a:r>
            <a:r>
              <a:rPr lang="it-IT" sz="1400" dirty="0"/>
              <a:t>, a meno che il whistleblower non abbia esplicitamente rivelato la propria identità.</a:t>
            </a:r>
          </a:p>
          <a:p>
            <a:endParaRPr lang="it-IT" sz="1400" dirty="0"/>
          </a:p>
          <a:p>
            <a:r>
              <a:rPr lang="it-IT" sz="1400" dirty="0"/>
              <a:t>La legge sul </a:t>
            </a:r>
            <a:r>
              <a:rPr lang="it-IT" sz="1400" b="1" dirty="0"/>
              <a:t>whistleblowing, nota anche come "Legge sul whistleblowing"</a:t>
            </a:r>
            <a:r>
              <a:rPr lang="it-IT" sz="1400" dirty="0"/>
              <a:t>, può essere consultata sul sito web del Parlamento italiano. Dovrà essere implementata dalle imprese private con </a:t>
            </a:r>
            <a:r>
              <a:rPr lang="it-IT" sz="1400" b="1" dirty="0"/>
              <a:t>50 o più dipendenti </a:t>
            </a:r>
            <a:r>
              <a:rPr lang="it-IT" sz="1400" dirty="0"/>
              <a:t>a partire dal </a:t>
            </a:r>
            <a:r>
              <a:rPr lang="it-IT" sz="1400" b="1" dirty="0"/>
              <a:t>17 dicembre 2023</a:t>
            </a:r>
            <a:r>
              <a:rPr lang="it-IT" sz="1400" dirty="0"/>
              <a:t>, in conformità a una direttiva dell'UE.</a:t>
            </a:r>
            <a:endParaRPr lang="de-DE" sz="1400" dirty="0"/>
          </a:p>
        </p:txBody>
      </p:sp>
    </p:spTree>
    <p:extLst>
      <p:ext uri="{BB962C8B-B14F-4D97-AF65-F5344CB8AC3E}">
        <p14:creationId xmlns:p14="http://schemas.microsoft.com/office/powerpoint/2010/main" val="395652627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1021</Words>
  <Application>Microsoft Office PowerPoint</Application>
  <PresentationFormat>Breitbild</PresentationFormat>
  <Paragraphs>36</Paragraphs>
  <Slides>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vt:i4>
      </vt:variant>
    </vt:vector>
  </HeadingPairs>
  <TitlesOfParts>
    <vt:vector size="9" baseType="lpstr">
      <vt:lpstr>Arial</vt:lpstr>
      <vt:lpstr>Arial Narrow</vt:lpstr>
      <vt:lpstr>Calibri</vt:lpstr>
      <vt:lpstr>Calibri Light</vt:lpstr>
      <vt:lpstr>Office</vt:lpstr>
      <vt:lpstr>Datenschutz Protezione dei dati personali</vt:lpstr>
      <vt:lpstr>Vereinsmitglieder Register Registro dei membri dell associazione</vt:lpstr>
      <vt:lpstr>Freiwilligenregister eines Vereins Registro volontari di un'associazione 2023</vt:lpstr>
      <vt:lpstr>Whistleblowing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Klaus Pernthaler</dc:creator>
  <cp:lastModifiedBy>Ulrich Seitz</cp:lastModifiedBy>
  <cp:revision>3</cp:revision>
  <dcterms:created xsi:type="dcterms:W3CDTF">2023-11-05T06:39:31Z</dcterms:created>
  <dcterms:modified xsi:type="dcterms:W3CDTF">2024-01-05T18:20:53Z</dcterms:modified>
</cp:coreProperties>
</file>