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0" baseline="0">
                <a:ln w="1270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1600" b="1" dirty="0">
                <a:effectLst/>
              </a:rPr>
              <a:t>11.577 (12,7%)</a:t>
            </a:r>
            <a:endParaRPr lang="it-IT" sz="16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defRPr>
            </a:pPr>
            <a:r>
              <a:rPr lang="it-IT" sz="1600" dirty="0"/>
              <a:t>Alunni/e stranieri/e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none" spc="0" baseline="0">
              <a:ln w="1270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12700">
          <a:noFill/>
        </a:ln>
        <a:effectLst/>
        <a:sp3d/>
      </c:spPr>
    </c:sideWall>
    <c:backWall>
      <c:thickness val="0"/>
      <c:spPr>
        <a:noFill/>
        <a:ln w="127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556593977154723E-2"/>
          <c:y val="0.2027489825039609"/>
          <c:w val="0.94288681204569058"/>
          <c:h val="0.578008659973257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Tedesca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none" spc="0" baseline="0">
                    <a:ln w="1270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Foglio1!$B$1:$E$1</c:f>
              <c:strCache>
                <c:ptCount val="4"/>
                <c:pt idx="0">
                  <c:v>Infanzia </c:v>
                </c:pt>
                <c:pt idx="1">
                  <c:v>Primaria </c:v>
                </c:pt>
                <c:pt idx="2">
                  <c:v>Secondaria 1° grado </c:v>
                </c:pt>
                <c:pt idx="3">
                  <c:v>Secondaria 2° grado </c:v>
                </c:pt>
              </c:strCache>
            </c:strRef>
          </c:cat>
          <c:val>
            <c:numRef>
              <c:f>Foglio1!$B$2:$E$2</c:f>
              <c:numCache>
                <c:formatCode>#,##0</c:formatCode>
                <c:ptCount val="4"/>
                <c:pt idx="0">
                  <c:v>1231</c:v>
                </c:pt>
                <c:pt idx="1">
                  <c:v>2041</c:v>
                </c:pt>
                <c:pt idx="2">
                  <c:v>1376</c:v>
                </c:pt>
                <c:pt idx="3" formatCode="General">
                  <c:v>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4-47D9-96AA-1CB61D4D1807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Italiana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none" spc="0" baseline="0">
                    <a:ln w="1270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Foglio1!$B$1:$E$1</c:f>
              <c:strCache>
                <c:ptCount val="4"/>
                <c:pt idx="0">
                  <c:v>Infanzia </c:v>
                </c:pt>
                <c:pt idx="1">
                  <c:v>Primaria </c:v>
                </c:pt>
                <c:pt idx="2">
                  <c:v>Secondaria 1° grado </c:v>
                </c:pt>
                <c:pt idx="3">
                  <c:v>Secondaria 2° grado </c:v>
                </c:pt>
              </c:strCache>
            </c:strRef>
          </c:cat>
          <c:val>
            <c:numRef>
              <c:f>Foglio1!$B$3:$E$3</c:f>
              <c:numCache>
                <c:formatCode>#,##0</c:formatCode>
                <c:ptCount val="4"/>
                <c:pt idx="0" formatCode="General">
                  <c:v>763</c:v>
                </c:pt>
                <c:pt idx="1">
                  <c:v>1530</c:v>
                </c:pt>
                <c:pt idx="2">
                  <c:v>1251</c:v>
                </c:pt>
                <c:pt idx="3">
                  <c:v>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4-47D9-96AA-1CB61D4D1807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Ladina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none" spc="0" baseline="0">
                    <a:ln w="1270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Foglio1!$B$1:$E$1</c:f>
              <c:strCache>
                <c:ptCount val="4"/>
                <c:pt idx="0">
                  <c:v>Infanzia </c:v>
                </c:pt>
                <c:pt idx="1">
                  <c:v>Primaria </c:v>
                </c:pt>
                <c:pt idx="2">
                  <c:v>Secondaria 1° grado </c:v>
                </c:pt>
                <c:pt idx="3">
                  <c:v>Secondaria 2° grado </c:v>
                </c:pt>
              </c:strCache>
            </c:strRef>
          </c:cat>
          <c:val>
            <c:numRef>
              <c:f>Foglio1!$B$4:$E$4</c:f>
              <c:numCache>
                <c:formatCode>General</c:formatCode>
                <c:ptCount val="4"/>
                <c:pt idx="0">
                  <c:v>37</c:v>
                </c:pt>
                <c:pt idx="1">
                  <c:v>91</c:v>
                </c:pt>
                <c:pt idx="2">
                  <c:v>43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4-47D9-96AA-1CB61D4D18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7914896"/>
        <c:axId val="487915256"/>
        <c:axId val="0"/>
      </c:bar3DChart>
      <c:catAx>
        <c:axId val="48791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127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7915256"/>
        <c:crosses val="autoZero"/>
        <c:auto val="1"/>
        <c:lblAlgn val="ctr"/>
        <c:lblOffset val="100"/>
        <c:noMultiLvlLbl val="0"/>
      </c:catAx>
      <c:valAx>
        <c:axId val="4879152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8791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769727966247205"/>
          <c:y val="0.91811680572109655"/>
          <c:w val="0.33909614076018268"/>
          <c:h val="6.70445693692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127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1270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6EE2B-AE09-1073-F80A-F5FE904BA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D6ADFF-1733-2E8A-9259-966A4819B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08C9A3-9EF3-3C36-F26C-6D02B83D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BAF455-26FB-BE80-A7C3-C800448E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88D9A9-55E6-2CC7-F90F-823E220D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82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1232A-56B1-08DB-4F5D-F277F50A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A817EA-D66C-18F3-E7BC-6BC559A51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3669B5-F337-CA35-97FB-FA9BE9FC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0AC336-2A26-F9EA-E9B6-C6FCDE55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DF23C-88E9-2FDB-6016-6779D794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2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49AF1A-2BDF-122F-0FD3-CA3D855AF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DBF803-2010-2432-8563-0C411BE94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38B990-F456-58DE-6CAB-DF7715D9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9C6355-BFB7-582B-4668-D12C08E4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F0DE04-6601-1FE4-3EF3-C24B1DC2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2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7C438-9298-0D94-3B34-7D3E1598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AC6D-C679-DA96-3E34-38027311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1D8EC3-2094-F40F-8BD1-745162F8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EBFA9B-EF74-0BB9-5745-47A755F6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794AF5-87F4-69B5-EA63-9701002F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37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DE7AF-C061-8000-1A51-6C9E3340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DDA1A9-8596-F6D0-59F5-2D058325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4C49A1-8A57-A423-FC2F-A18008CD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6DFF44-D8AB-5961-DE92-19BF1AD5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A8C363-1C1B-CA35-EFC9-757C3236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838FF-4D79-662A-0C27-5D3F5556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FB791C-226B-9AB0-6E72-99A25C3BF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30253D-78F2-DEFD-EB48-F654BC91B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AF4E0C-86AC-1A86-B2D9-8F0F998B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ADAB4C-AB0A-C019-445E-4315B2C7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D5DD2B-B41D-46AF-AB15-DF26B7A1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38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9E878-46A4-4C2D-499C-78291253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6E01F5-AA8A-FD6B-2BF3-B6735B98E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74F0FD-CC56-D997-B8C5-FBFABBAB7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BA0411A-FC3A-2CD1-F26F-4C785895B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92A573-D6FE-95A6-B799-129490EA5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D4FF69-BD66-DDB2-A53B-6E453ACB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DE22C6-6AC3-1982-6801-EC9BC9A9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3AD466-6D41-6C6A-46CB-1C633283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75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5D1BC-9D9D-9A81-370F-27992718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918C76-0073-E791-09BA-CC027683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74375B-230C-9522-D193-FBB52B43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00A79E-1513-C172-544F-8DAE93E7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70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EFF066-9A35-12A6-146E-75CDB323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8F80DF-5D90-3C6E-73CD-C79F395A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342B1D-92E4-800D-3C8E-BA3CBA18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4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00EAEF-47D1-5FCE-BD83-353E8FBC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44BA3-8534-8493-9099-1B8A8D77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E18141-A058-68F5-1109-D68F5A29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3C04E6-DE24-228B-83CB-E4AC8A16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5C72B0-414A-DF40-3C4A-BE2D959A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321241-F48B-5557-42D8-C69E22DE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31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EDF176-161E-A634-E068-7C4AF4E9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061CE3-4260-74D9-7754-D076C963D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94688E-BA34-5F7D-BA2F-4100AEA1B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11DE21-2F12-12F0-34B2-0A9FF699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8339A5-EC4E-1540-B80A-5A7975C5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6CC411-1484-2D1C-FE45-497A35C1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3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C98753-23D0-542E-F1C2-1358A467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4611A4-781B-0A83-53DF-8FCC83A01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6F5CF2-D129-40EE-D426-48EFE16B0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7D24-3820-4F0D-B026-19F1D365B0B9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19A033-5EB7-382F-C08C-760BA4EC8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86156-E48D-B5A5-23FA-74B9471DE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3C1B-848E-4A36-A34A-564405A460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2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ttitalia.it/trentino-alto-adige/56-lana/statistiche/cittadini-stranieri-2024/" TargetMode="External"/><Relationship Id="rId13" Type="http://schemas.openxmlformats.org/officeDocument/2006/relationships/hyperlink" Target="https://www.tuttitalia.it/trentino-alto-adige/65-silandro/statistiche/cittadini-stranieri-2024/" TargetMode="External"/><Relationship Id="rId18" Type="http://schemas.openxmlformats.org/officeDocument/2006/relationships/hyperlink" Target="https://www.tuttitalia.it/trentino-alto-adige/74-lagundo/statistiche/cittadini-stranieri-2024/" TargetMode="External"/><Relationship Id="rId26" Type="http://schemas.openxmlformats.org/officeDocument/2006/relationships/hyperlink" Target="https://www.tuttitalia.it/trentino-alto-adige/23-chiusa/statistiche/cittadini-stranieri-2024/" TargetMode="External"/><Relationship Id="rId39" Type="http://schemas.openxmlformats.org/officeDocument/2006/relationships/hyperlink" Target="https://www.tuttitalia.it/trentino-alto-adige/32-san-candido/statistiche/cittadini-stranieri-2024/" TargetMode="External"/><Relationship Id="rId3" Type="http://schemas.openxmlformats.org/officeDocument/2006/relationships/hyperlink" Target="https://www.tuttitalia.it/trentino-alto-adige/53-merano/statistiche/cittadini-stranieri-2024/" TargetMode="External"/><Relationship Id="rId21" Type="http://schemas.openxmlformats.org/officeDocument/2006/relationships/hyperlink" Target="https://www.tuttitalia.it/trentino-alto-adige/36-malles-venosta/statistiche/cittadini-stranieri-2024/" TargetMode="External"/><Relationship Id="rId34" Type="http://schemas.openxmlformats.org/officeDocument/2006/relationships/hyperlink" Target="https://www.tuttitalia.it/trentino-alto-adige/51-naz-sciaves/statistiche/cittadini-stranieri-2024/" TargetMode="External"/><Relationship Id="rId7" Type="http://schemas.openxmlformats.org/officeDocument/2006/relationships/hyperlink" Target="https://www.tuttitalia.it/trentino-alto-adige/79-appiano-sulla-strada-del-vino/statistiche/cittadini-stranieri-2024/" TargetMode="External"/><Relationship Id="rId12" Type="http://schemas.openxmlformats.org/officeDocument/2006/relationships/hyperlink" Target="https://www.tuttitalia.it/trentino-alto-adige/71-salorno-sulla-strada-del-vino/statistiche/cittadini-stranieri-2024/" TargetMode="External"/><Relationship Id="rId17" Type="http://schemas.openxmlformats.org/officeDocument/2006/relationships/hyperlink" Target="https://www.tuttitalia.it/trentino-alto-adige/71-laces/statistiche/cittadini-stranieri-2024/" TargetMode="External"/><Relationship Id="rId25" Type="http://schemas.openxmlformats.org/officeDocument/2006/relationships/hyperlink" Target="https://www.tuttitalia.it/trentino-alto-adige/54-ora/statistiche/cittadini-stranieri-2024/" TargetMode="External"/><Relationship Id="rId33" Type="http://schemas.openxmlformats.org/officeDocument/2006/relationships/hyperlink" Target="https://www.tuttitalia.it/trentino-alto-adige/83-valdaora/statistiche/cittadini-stranieri-2024/" TargetMode="External"/><Relationship Id="rId38" Type="http://schemas.openxmlformats.org/officeDocument/2006/relationships/hyperlink" Target="https://www.tuttitalia.it/trentino-alto-adige/93-parcines/statistiche/cittadini-stranieri-2024/" TargetMode="External"/><Relationship Id="rId2" Type="http://schemas.openxmlformats.org/officeDocument/2006/relationships/hyperlink" Target="https://www.tuttitalia.it/trentino-alto-adige/51-bolzano/statistiche/cittadini-stranieri-2024/" TargetMode="External"/><Relationship Id="rId16" Type="http://schemas.openxmlformats.org/officeDocument/2006/relationships/hyperlink" Target="https://www.tuttitalia.it/trentino-alto-adige/74-egna/statistiche/cittadini-stranieri-2024/" TargetMode="External"/><Relationship Id="rId20" Type="http://schemas.openxmlformats.org/officeDocument/2006/relationships/hyperlink" Target="https://www.tuttitalia.it/trentino-alto-adige/44-campo-tures/statistiche/cittadini-stranieri-2024/" TargetMode="External"/><Relationship Id="rId29" Type="http://schemas.openxmlformats.org/officeDocument/2006/relationships/hyperlink" Target="https://www.tuttitalia.it/trentino-alto-adige/57-fie-allo-sciliar/statistiche/cittadini-stranieri-2024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titalia.it/trentino-alto-adige/54-brunico/statistiche/cittadini-stranieri-2024/" TargetMode="External"/><Relationship Id="rId11" Type="http://schemas.openxmlformats.org/officeDocument/2006/relationships/hyperlink" Target="https://www.tuttitalia.it/trentino-alto-adige/40-castelrotto/statistiche/cittadini-stranieri-2024/" TargetMode="External"/><Relationship Id="rId24" Type="http://schemas.openxmlformats.org/officeDocument/2006/relationships/hyperlink" Target="https://www.tuttitalia.it/trentino-alto-adige/15-ortisei/statistiche/cittadini-stranieri-2024/" TargetMode="External"/><Relationship Id="rId32" Type="http://schemas.openxmlformats.org/officeDocument/2006/relationships/hyperlink" Target="https://www.tuttitalia.it/trentino-alto-adige/97-marlengo/statistiche/cittadini-stranieri-2024/" TargetMode="External"/><Relationship Id="rId37" Type="http://schemas.openxmlformats.org/officeDocument/2006/relationships/hyperlink" Target="https://www.tuttitalia.it/trentino-alto-adige/72-scena/statistiche/cittadini-stranieri-2024/" TargetMode="External"/><Relationship Id="rId40" Type="http://schemas.openxmlformats.org/officeDocument/2006/relationships/hyperlink" Target="https://www.tuttitalia.it/trentino-alto-adige/63-sarentino/statistiche/cittadini-stranieri-2024/" TargetMode="External"/><Relationship Id="rId5" Type="http://schemas.openxmlformats.org/officeDocument/2006/relationships/hyperlink" Target="https://www.tuttitalia.it/trentino-alto-adige/15-laives/statistiche/cittadini-stranieri-2024/" TargetMode="External"/><Relationship Id="rId15" Type="http://schemas.openxmlformats.org/officeDocument/2006/relationships/hyperlink" Target="https://www.tuttitalia.it/trentino-alto-adige/55-renon/statistiche/cittadini-stranieri-2024/" TargetMode="External"/><Relationship Id="rId23" Type="http://schemas.openxmlformats.org/officeDocument/2006/relationships/hyperlink" Target="https://www.tuttitalia.it/trentino-alto-adige/37-brennero/statistiche/cittadini-stranieri-2024/" TargetMode="External"/><Relationship Id="rId28" Type="http://schemas.openxmlformats.org/officeDocument/2006/relationships/hyperlink" Target="https://www.tuttitalia.it/trentino-alto-adige/21-prato-allo-stelvio/statistiche/cittadini-stranieri-2024/" TargetMode="External"/><Relationship Id="rId36" Type="http://schemas.openxmlformats.org/officeDocument/2006/relationships/hyperlink" Target="https://www.tuttitalia.it/trentino-alto-adige/79-lasa/statistiche/cittadini-stranieri-2024/" TargetMode="External"/><Relationship Id="rId10" Type="http://schemas.openxmlformats.org/officeDocument/2006/relationships/hyperlink" Target="https://www.tuttitalia.it/trentino-alto-adige/62-caldaro-sulla-strada-del-vino/statistiche/cittadini-stranieri-2024/" TargetMode="External"/><Relationship Id="rId19" Type="http://schemas.openxmlformats.org/officeDocument/2006/relationships/hyperlink" Target="https://www.tuttitalia.it/trentino-alto-adige/73-varna/statistiche/cittadini-stranieri-2024/" TargetMode="External"/><Relationship Id="rId31" Type="http://schemas.openxmlformats.org/officeDocument/2006/relationships/hyperlink" Target="https://www.tuttitalia.it/trentino-alto-adige/37-fortezza/statistiche/cittadini-stranieri-2024/" TargetMode="External"/><Relationship Id="rId4" Type="http://schemas.openxmlformats.org/officeDocument/2006/relationships/hyperlink" Target="https://www.tuttitalia.it/trentino-alto-adige/93-bressanone/statistiche/cittadini-stranieri-2024/" TargetMode="External"/><Relationship Id="rId9" Type="http://schemas.openxmlformats.org/officeDocument/2006/relationships/hyperlink" Target="https://www.tuttitalia.it/trentino-alto-adige/74-vipiteno/statistiche/cittadini-stranieri-2024/" TargetMode="External"/><Relationship Id="rId14" Type="http://schemas.openxmlformats.org/officeDocument/2006/relationships/hyperlink" Target="https://www.tuttitalia.it/trentino-alto-adige/77-naturno/statistiche/cittadini-stranieri-2024/" TargetMode="External"/><Relationship Id="rId22" Type="http://schemas.openxmlformats.org/officeDocument/2006/relationships/hyperlink" Target="https://www.tuttitalia.it/trentino-alto-adige/93-terlano/statistiche/cittadini-stranieri-2024/" TargetMode="External"/><Relationship Id="rId27" Type="http://schemas.openxmlformats.org/officeDocument/2006/relationships/hyperlink" Target="https://www.tuttitalia.it/trentino-alto-adige/39-rio-di-pusteria/statistiche/cittadini-stranieri-2024/" TargetMode="External"/><Relationship Id="rId30" Type="http://schemas.openxmlformats.org/officeDocument/2006/relationships/hyperlink" Target="https://www.tuttitalia.it/trentino-alto-adige/92-nova-ponente/statistiche/cittadini-stranieri-2024/" TargetMode="External"/><Relationship Id="rId35" Type="http://schemas.openxmlformats.org/officeDocument/2006/relationships/hyperlink" Target="https://www.tuttitalia.it/trentino-alto-adige/72-dobbiaco/statistiche/cittadini-stranieri-2024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A9B298-E7B8-A7B3-6F44-0ECD955AB6D3}"/>
              </a:ext>
            </a:extLst>
          </p:cNvPr>
          <p:cNvSpPr txBox="1"/>
          <p:nvPr/>
        </p:nvSpPr>
        <p:spPr>
          <a:xfrm>
            <a:off x="101731" y="708507"/>
            <a:ext cx="11988538" cy="593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presenza delle comunità straniere in provincia di Bolzano e l’apporto interculturale 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18.10.2025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Biague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psicologo sociale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Centro di Ricerca e Formazione sull’Intercultura (Bressanone) 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8727B8-7E92-774C-CB9D-9A2E029D0851}"/>
              </a:ext>
            </a:extLst>
          </p:cNvPr>
          <p:cNvSpPr txBox="1"/>
          <p:nvPr/>
        </p:nvSpPr>
        <p:spPr>
          <a:xfrm>
            <a:off x="370003" y="395454"/>
            <a:ext cx="6094428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PT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Apporto intercultturale </a:t>
            </a:r>
            <a:endParaRPr lang="it-IT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8F829F-4000-D989-B0D9-76BB698A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5" y="1106749"/>
            <a:ext cx="8142401" cy="50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973838-C72F-04E8-AF9E-9DB2B85BEFEC}"/>
              </a:ext>
            </a:extLst>
          </p:cNvPr>
          <p:cNvSpPr txBox="1"/>
          <p:nvPr/>
        </p:nvSpPr>
        <p:spPr>
          <a:xfrm>
            <a:off x="131975" y="150829"/>
            <a:ext cx="11921765" cy="650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 (2006)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“Linee guida sull’educazione interculturale”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“L’educazione interculturale è un processo dinamico che </a:t>
            </a:r>
            <a:r>
              <a:rPr lang="it-IT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 il rispetto reciproco, la comprensione, la solidarietà e la convivenza pacifica tra persone e gruppi di culture diverse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Consiglio d’Europa (2008)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“Libro Bianco sul dialogo interculturale”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“Il dialogo interculturale è </a:t>
            </a:r>
            <a:r>
              <a:rPr lang="it-IT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strumento per gestire in modo costruttivo la diversità culturale e favorire la coesione sociale, evitando sia l’assimilazione forzata sia il separatismo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Unione Europea (2015)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“Comunicazione sulla migrazione e l’inclusione”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convivenza interculturale </a:t>
            </a:r>
            <a:r>
              <a:rPr lang="it-IT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fonda sul riconoscimento reciproco, sulla partecipazione e sulla costruzione condivisa dello spazio pubblico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Zygmunt Bauman (2003)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convivenza in </a:t>
            </a:r>
            <a:r>
              <a:rPr lang="it-IT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società pluralistiche non è un problema da risolvere, ma un’arte da apprendere: l’arte di vivere con la differenza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8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59632D5-2573-DB56-D2EE-F4C6D731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3" y="791852"/>
            <a:ext cx="10718276" cy="5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6B17EC7-2816-B619-2663-6743AFE5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4" y="219605"/>
            <a:ext cx="6511134" cy="48539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3E55FF-AF63-20BA-0E4D-E9AB11597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396" y="219605"/>
            <a:ext cx="4647414" cy="48539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21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A84BC1F-8A35-11A7-77D2-6EA49B31C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3" y="256095"/>
            <a:ext cx="3482340" cy="472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B6C436-8E8D-795F-5FED-9CF964A1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33" y="480570"/>
            <a:ext cx="3489960" cy="5067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50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9691196-86FF-76DD-AF11-C1FD8E53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10" y="375661"/>
            <a:ext cx="8153682" cy="53369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33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B1339F7C-1453-B90F-FDA3-F9DC2A6D9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33587"/>
              </p:ext>
            </p:extLst>
          </p:nvPr>
        </p:nvGraphicFramePr>
        <p:xfrm>
          <a:off x="128282" y="111914"/>
          <a:ext cx="3463329" cy="4949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917">
                  <a:extLst>
                    <a:ext uri="{9D8B030D-6E8A-4147-A177-3AD203B41FA5}">
                      <a16:colId xmlns:a16="http://schemas.microsoft.com/office/drawing/2014/main" val="852848994"/>
                    </a:ext>
                  </a:extLst>
                </a:gridCol>
                <a:gridCol w="757412">
                  <a:extLst>
                    <a:ext uri="{9D8B030D-6E8A-4147-A177-3AD203B41FA5}">
                      <a16:colId xmlns:a16="http://schemas.microsoft.com/office/drawing/2014/main" val="1662893184"/>
                    </a:ext>
                  </a:extLst>
                </a:gridCol>
              </a:tblGrid>
              <a:tr h="5479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POPOLAZIONE STRANIERA RESIDENTE per cittadinanza- 1990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27402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1039529"/>
                  </a:ext>
                </a:extLst>
              </a:tr>
              <a:tr h="2374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</a:rPr>
                        <a:t>Nazionalità</a:t>
                      </a: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7123720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Germania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bg1"/>
                          </a:solidFill>
                          <a:effectLst/>
                        </a:rPr>
                        <a:t>2.454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905376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Austria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bg1"/>
                          </a:solidFill>
                          <a:effectLst/>
                        </a:rPr>
                        <a:t>1.150</a:t>
                      </a:r>
                      <a:endParaRPr lang="it-IT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69329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Olanda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85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32323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Francia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39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344137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Svezia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27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7301827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 err="1">
                          <a:effectLst/>
                        </a:rPr>
                        <a:t>Hungheria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21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75474536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Spagna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19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243154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Polonia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18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6813737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Cecoslovacchia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18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59715666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ALTRI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59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3518620"/>
                  </a:ext>
                </a:extLst>
              </a:tr>
              <a:tr h="36547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</a:rPr>
                        <a:t>Totale (Europa EU - Europa UE)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3.888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4090837"/>
                  </a:ext>
                </a:extLst>
              </a:tr>
              <a:tr h="2374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Nazionalità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864216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Svizzera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162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555399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Gran Bretagna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91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46754084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Jugoslavia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83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95053840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ALTRI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12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88363537"/>
                  </a:ext>
                </a:extLst>
              </a:tr>
              <a:tr h="21928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Totale (Europa non UE)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348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4332252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CEF3510E-631F-1863-3EC9-5915E6B37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41008"/>
              </p:ext>
            </p:extLst>
          </p:nvPr>
        </p:nvGraphicFramePr>
        <p:xfrm>
          <a:off x="4153527" y="111914"/>
          <a:ext cx="3237086" cy="4516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152">
                  <a:extLst>
                    <a:ext uri="{9D8B030D-6E8A-4147-A177-3AD203B41FA5}">
                      <a16:colId xmlns:a16="http://schemas.microsoft.com/office/drawing/2014/main" val="380146305"/>
                    </a:ext>
                  </a:extLst>
                </a:gridCol>
                <a:gridCol w="707934">
                  <a:extLst>
                    <a:ext uri="{9D8B030D-6E8A-4147-A177-3AD203B41FA5}">
                      <a16:colId xmlns:a16="http://schemas.microsoft.com/office/drawing/2014/main" val="2911925844"/>
                    </a:ext>
                  </a:extLst>
                </a:gridCol>
              </a:tblGrid>
              <a:tr h="3159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Nazionalità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298112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Marocco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192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6217104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Tunisia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185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2088222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Senegal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60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838438"/>
                  </a:ext>
                </a:extLst>
              </a:tr>
              <a:tr h="3827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Algeria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18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3703648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Egitto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17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99201061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ALTRI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25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5935450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Totale (Africa)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497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71138299"/>
                  </a:ext>
                </a:extLst>
              </a:tr>
              <a:tr h="3159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</a:rPr>
                        <a:t>Nazionalità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32188729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Pakistan 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47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0535897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Cina 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30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5526108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Siria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10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863071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Iran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10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5053905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ALTRI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45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61525278"/>
                  </a:ext>
                </a:extLst>
              </a:tr>
              <a:tr h="2918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Totale (Asia)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142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8064351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949F2CFE-F0AD-CD7A-C62F-9BF7E25C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41534"/>
              </p:ext>
            </p:extLst>
          </p:nvPr>
        </p:nvGraphicFramePr>
        <p:xfrm>
          <a:off x="8367312" y="111915"/>
          <a:ext cx="3237085" cy="5374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152">
                  <a:extLst>
                    <a:ext uri="{9D8B030D-6E8A-4147-A177-3AD203B41FA5}">
                      <a16:colId xmlns:a16="http://schemas.microsoft.com/office/drawing/2014/main" val="872781999"/>
                    </a:ext>
                  </a:extLst>
                </a:gridCol>
                <a:gridCol w="707933">
                  <a:extLst>
                    <a:ext uri="{9D8B030D-6E8A-4147-A177-3AD203B41FA5}">
                      <a16:colId xmlns:a16="http://schemas.microsoft.com/office/drawing/2014/main" val="3305276453"/>
                    </a:ext>
                  </a:extLst>
                </a:gridCol>
              </a:tblGrid>
              <a:tr h="3034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Nazionalità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50209041"/>
                  </a:ext>
                </a:extLst>
              </a:tr>
              <a:tr h="46708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USA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                                 62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76535389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Brasile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30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6734926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Colombia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22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0829858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Canada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15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91101799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Repubblica Domenicana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15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8696173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Panama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13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03658305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Peru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12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31730306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ALTRI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34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92869840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Totale (America)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203</a:t>
                      </a:r>
                      <a:endParaRPr lang="it-IT" sz="16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7777836"/>
                  </a:ext>
                </a:extLst>
              </a:tr>
              <a:tr h="3034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Nazionalità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18459352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Australia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>
                          <a:effectLst/>
                        </a:rPr>
                        <a:t>15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1292729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Nuova Zelanda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3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83911748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Totale (Oceania)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i="0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18</a:t>
                      </a:r>
                      <a:endParaRPr lang="it-IT" sz="1600" b="1" i="0" kern="100" dirty="0">
                        <a:solidFill>
                          <a:schemeClr val="tx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5285536"/>
                  </a:ext>
                </a:extLst>
              </a:tr>
              <a:tr h="3034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Nazionalità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it-IT" sz="1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45194680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Apolidi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effectLst/>
                        </a:rPr>
                        <a:t>36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59058905"/>
                  </a:ext>
                </a:extLst>
              </a:tr>
              <a:tr h="2802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Totale (Apolide)</a:t>
                      </a:r>
                      <a:endParaRPr lang="it-IT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0" dirty="0">
                          <a:effectLst/>
                          <a:highlight>
                            <a:srgbClr val="FF00FF"/>
                          </a:highlight>
                        </a:rPr>
                        <a:t>36</a:t>
                      </a:r>
                      <a:endParaRPr lang="it-IT" sz="1600" b="1" kern="100" dirty="0"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4768197"/>
                  </a:ext>
                </a:extLst>
              </a:tr>
              <a:tr h="353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  <a:highlight>
                            <a:srgbClr val="FF00FF"/>
                          </a:highlight>
                        </a:rPr>
                        <a:t>Totale complessivo </a:t>
                      </a:r>
                      <a:endParaRPr lang="it-IT" sz="2000" kern="100" dirty="0"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  <a:highlight>
                            <a:srgbClr val="FF00FF"/>
                          </a:highlight>
                        </a:rPr>
                        <a:t>5.134</a:t>
                      </a:r>
                      <a:endParaRPr lang="it-IT" sz="2000" kern="100" dirty="0"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165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4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D94E393-DF73-2C79-BDDC-9EFD0BD9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41" y="574563"/>
            <a:ext cx="7441637" cy="37711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054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BFA4A1F-28C5-8E17-5BE5-3E1092E3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0" y="367647"/>
            <a:ext cx="6943430" cy="57597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436CC1-90EC-0A5F-A996-4D1219A06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22838"/>
              </p:ext>
            </p:extLst>
          </p:nvPr>
        </p:nvGraphicFramePr>
        <p:xfrm>
          <a:off x="7522590" y="458869"/>
          <a:ext cx="4317476" cy="2114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558">
                  <a:extLst>
                    <a:ext uri="{9D8B030D-6E8A-4147-A177-3AD203B41FA5}">
                      <a16:colId xmlns:a16="http://schemas.microsoft.com/office/drawing/2014/main" val="4251497948"/>
                    </a:ext>
                  </a:extLst>
                </a:gridCol>
                <a:gridCol w="2065421">
                  <a:extLst>
                    <a:ext uri="{9D8B030D-6E8A-4147-A177-3AD203B41FA5}">
                      <a16:colId xmlns:a16="http://schemas.microsoft.com/office/drawing/2014/main" val="2449215408"/>
                    </a:ext>
                  </a:extLst>
                </a:gridCol>
                <a:gridCol w="1422497">
                  <a:extLst>
                    <a:ext uri="{9D8B030D-6E8A-4147-A177-3AD203B41FA5}">
                      <a16:colId xmlns:a16="http://schemas.microsoft.com/office/drawing/2014/main" val="248955893"/>
                    </a:ext>
                  </a:extLst>
                </a:gridCol>
              </a:tblGrid>
              <a:tr h="827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Anno 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Residenti stranieri/e 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Nazionalità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999240"/>
                  </a:ext>
                </a:extLst>
              </a:tr>
              <a:tr h="6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1990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kern="100" dirty="0">
                          <a:effectLst/>
                        </a:rPr>
                        <a:t>5.134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kern="100" dirty="0">
                          <a:effectLst/>
                        </a:rPr>
                        <a:t>76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3139"/>
                  </a:ext>
                </a:extLst>
              </a:tr>
              <a:tr h="6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2025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kern="100">
                          <a:effectLst/>
                        </a:rPr>
                        <a:t>55.913</a:t>
                      </a:r>
                      <a:endParaRPr lang="it-IT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kern="100" dirty="0">
                          <a:effectLst/>
                        </a:rPr>
                        <a:t>150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89284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109682-DB13-C1B5-F4B3-DDF0718F0415}"/>
              </a:ext>
            </a:extLst>
          </p:cNvPr>
          <p:cNvSpPr txBox="1"/>
          <p:nvPr/>
        </p:nvSpPr>
        <p:spPr>
          <a:xfrm>
            <a:off x="7522590" y="3337509"/>
            <a:ext cx="4553146" cy="1870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55.913 : 5.134 = 10,… (incremento è oltre 10 volte)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55.913:35 anni = 1.597 stranieri/e che arrivano mediamente ogni anno in Alto Adige 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C1FC11A-6CAA-0C51-0FF5-8230AAE7A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59460"/>
              </p:ext>
            </p:extLst>
          </p:nvPr>
        </p:nvGraphicFramePr>
        <p:xfrm>
          <a:off x="455024" y="340729"/>
          <a:ext cx="4230702" cy="5485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703">
                  <a:extLst>
                    <a:ext uri="{9D8B030D-6E8A-4147-A177-3AD203B41FA5}">
                      <a16:colId xmlns:a16="http://schemas.microsoft.com/office/drawing/2014/main" val="1408048351"/>
                    </a:ext>
                  </a:extLst>
                </a:gridCol>
                <a:gridCol w="864304">
                  <a:extLst>
                    <a:ext uri="{9D8B030D-6E8A-4147-A177-3AD203B41FA5}">
                      <a16:colId xmlns:a16="http://schemas.microsoft.com/office/drawing/2014/main" val="484526867"/>
                    </a:ext>
                  </a:extLst>
                </a:gridCol>
                <a:gridCol w="863695">
                  <a:extLst>
                    <a:ext uri="{9D8B030D-6E8A-4147-A177-3AD203B41FA5}">
                      <a16:colId xmlns:a16="http://schemas.microsoft.com/office/drawing/2014/main" val="2471391148"/>
                    </a:ext>
                  </a:extLst>
                </a:gridCol>
              </a:tblGrid>
              <a:tr h="68262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Persone straniere residenti nei </a:t>
                      </a: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116 Comuni </a:t>
                      </a: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della provincia di Bolzano  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5967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Comuni 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N 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1078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Bolzano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15.466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27,7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2628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Merano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7.338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13,1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0356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Bressanone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2.757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4,9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295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Laives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1.813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3,2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6617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Brunico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1.796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3,2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9251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Appiano sulla strada d.v.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1.370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9435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Lana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1.214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575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Vipiteno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855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0931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Caldaro sulla strada d.v.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797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1,4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1725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Castelrotto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687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1,2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5362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Salorno sulla strada d.v.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664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1,2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9905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Silandro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662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1,2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37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Naturno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658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1,2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4053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Renon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598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1,1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5567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Egna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587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9508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Laces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557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68437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Lagundo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526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1129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Varna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523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7123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Campo Tures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521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5488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Malles Venosta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493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0,9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2419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Terlano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472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7257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Brennero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452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" marR="9143" marT="9143" marB="9143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2209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654D6C0-AAE1-C716-B4D4-BC8004DDA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75965"/>
              </p:ext>
            </p:extLst>
          </p:nvPr>
        </p:nvGraphicFramePr>
        <p:xfrm>
          <a:off x="6324347" y="428557"/>
          <a:ext cx="4407535" cy="4388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73241133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39687959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1166341176"/>
                    </a:ext>
                  </a:extLst>
                </a:gridCol>
              </a:tblGrid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Ortisei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427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91549886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425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36475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Chiusa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422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46898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Rio di Pusteria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420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11645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Prato allo S.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409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67293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Fiè allo S.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356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0,6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99010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Nova Ponente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349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0,6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59376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 dirty="0">
                          <a:solidFill>
                            <a:schemeClr val="bg1"/>
                          </a:solidFill>
                          <a:effectLst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Fortezza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328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0,6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785587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Marlengo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308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0,6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56004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Valdaora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306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26808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Naz-Sciaves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302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93329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Dobbiaco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290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607658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Lasa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290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611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Scena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solidFill>
                            <a:schemeClr val="bg1"/>
                          </a:solidFill>
                          <a:effectLst/>
                        </a:rPr>
                        <a:t>286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70297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Parcines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273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1192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 Candido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271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8264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u="sng" kern="100">
                          <a:solidFill>
                            <a:schemeClr val="bg1"/>
                          </a:solidFill>
                          <a:effectLst/>
                          <a:hlinkClick r:id="rId4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Sarentino</a:t>
                      </a:r>
                      <a:endParaRPr lang="it-IT" sz="1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267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29634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Altri 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9.378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solidFill>
                            <a:schemeClr val="bg1"/>
                          </a:solidFill>
                          <a:effectLst/>
                        </a:rPr>
                        <a:t>16,8</a:t>
                      </a:r>
                      <a:endParaRPr lang="it-IT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36775"/>
                  </a:ext>
                </a:extLst>
              </a:tr>
              <a:tr h="2309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chemeClr val="bg1"/>
                          </a:solidFill>
                          <a:effectLst/>
                        </a:rPr>
                        <a:t>Totale </a:t>
                      </a:r>
                      <a:endParaRPr lang="it-IT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chemeClr val="bg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55.913 </a:t>
                      </a:r>
                      <a:endParaRPr lang="it-IT" sz="1800" b="1" kern="100" dirty="0">
                        <a:solidFill>
                          <a:schemeClr val="bg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kern="100" dirty="0">
                          <a:solidFill>
                            <a:schemeClr val="bg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100,0</a:t>
                      </a:r>
                      <a:endParaRPr lang="it-IT" sz="1800" b="1" kern="100" dirty="0">
                        <a:solidFill>
                          <a:schemeClr val="bg1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8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47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6E95AE2-9091-70DF-3B47-26A17E3C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87" y="320511"/>
            <a:ext cx="6994688" cy="61557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01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FE8CA28-7234-684A-01B2-2FE8EEB4A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63407"/>
              </p:ext>
            </p:extLst>
          </p:nvPr>
        </p:nvGraphicFramePr>
        <p:xfrm>
          <a:off x="499620" y="906878"/>
          <a:ext cx="7145517" cy="423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27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C2B79B-75AA-7648-1171-1BD6C3CB0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25330"/>
              </p:ext>
            </p:extLst>
          </p:nvPr>
        </p:nvGraphicFramePr>
        <p:xfrm>
          <a:off x="1225078" y="122546"/>
          <a:ext cx="5175722" cy="6306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788">
                  <a:extLst>
                    <a:ext uri="{9D8B030D-6E8A-4147-A177-3AD203B41FA5}">
                      <a16:colId xmlns:a16="http://schemas.microsoft.com/office/drawing/2014/main" val="1678329325"/>
                    </a:ext>
                  </a:extLst>
                </a:gridCol>
                <a:gridCol w="1297891">
                  <a:extLst>
                    <a:ext uri="{9D8B030D-6E8A-4147-A177-3AD203B41FA5}">
                      <a16:colId xmlns:a16="http://schemas.microsoft.com/office/drawing/2014/main" val="3838691692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2861852990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2037249677"/>
                    </a:ext>
                  </a:extLst>
                </a:gridCol>
              </a:tblGrid>
              <a:tr h="3336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Lavoro subordinato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44803"/>
                  </a:ext>
                </a:extLst>
              </a:tr>
              <a:tr h="57802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Paese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Non residenti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Residenti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Totale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2011857589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Romania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4.608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1.788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6.396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204648285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Albania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934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3.059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3.993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517544963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Pakistan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1.116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1.720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2.836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17873753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Germania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FF0000"/>
                          </a:solidFill>
                          <a:effectLst/>
                        </a:rPr>
                        <a:t>581</a:t>
                      </a:r>
                      <a:endPara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2.011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2.592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73756101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Slovacchia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1.236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1.141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FF0000"/>
                          </a:solidFill>
                          <a:effectLst/>
                        </a:rPr>
                        <a:t>2.377</a:t>
                      </a:r>
                      <a:endPara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127934986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Ucraina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FF0000"/>
                          </a:solidFill>
                          <a:effectLst/>
                        </a:rPr>
                        <a:t>641</a:t>
                      </a:r>
                      <a:endPara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1.426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2.067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895152588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Marocco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718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FF0000"/>
                          </a:solidFill>
                          <a:effectLst/>
                        </a:rPr>
                        <a:t>1.344</a:t>
                      </a:r>
                      <a:endPara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2.062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82262305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India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624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834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1.458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616438620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Polonia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770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FF0000"/>
                          </a:solidFill>
                          <a:effectLst/>
                        </a:rPr>
                        <a:t>538</a:t>
                      </a:r>
                      <a:endPara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1.308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435848481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Kosovo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305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FF0000"/>
                          </a:solidFill>
                          <a:effectLst/>
                        </a:rPr>
                        <a:t>977</a:t>
                      </a:r>
                      <a:endPara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1.282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7708708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Austria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251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solidFill>
                            <a:srgbClr val="FF0000"/>
                          </a:solidFill>
                          <a:effectLst/>
                        </a:rPr>
                        <a:t>774</a:t>
                      </a:r>
                      <a:endParaRPr lang="it-IT" sz="16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solidFill>
                            <a:srgbClr val="FF0000"/>
                          </a:solidFill>
                          <a:effectLst/>
                        </a:rPr>
                        <a:t>1.026</a:t>
                      </a:r>
                      <a:endParaRPr lang="it-IT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82719232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Bangladesh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341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635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976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68962852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Peru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303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636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939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27556596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Macedonia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218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705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922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96378769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Ungheria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416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500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916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4143846468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Bulgaria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459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294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753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320996846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Tunisia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251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415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666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62625185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Moldavia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228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368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596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26515592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Serbia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274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325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600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962285645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Repubblica Ceca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185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194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380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863197571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Senegal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121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327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448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88893503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Cina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240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341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581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1580175048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Croazia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287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211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498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690020335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Bosnia Erzegovina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72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199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271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2815082851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Colombia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90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191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281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363918974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Ghana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43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186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229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216524858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Altri 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1.959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4.293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6.249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792039332"/>
                  </a:ext>
                </a:extLst>
              </a:tr>
              <a:tr h="19267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100" dirty="0">
                          <a:effectLst/>
                        </a:rPr>
                        <a:t>Totale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100" dirty="0">
                          <a:effectLst/>
                          <a:highlight>
                            <a:srgbClr val="FF00FF"/>
                          </a:highlight>
                        </a:rPr>
                        <a:t>17.271</a:t>
                      </a:r>
                      <a:endParaRPr lang="it-IT" sz="1600" b="1" kern="100" dirty="0"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100" dirty="0">
                          <a:effectLst/>
                          <a:highlight>
                            <a:srgbClr val="FF00FF"/>
                          </a:highlight>
                        </a:rPr>
                        <a:t>25.432</a:t>
                      </a:r>
                      <a:endParaRPr lang="it-IT" sz="1600" b="1" kern="100" dirty="0"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1" kern="100" dirty="0">
                          <a:effectLst/>
                          <a:highlight>
                            <a:srgbClr val="FF00FF"/>
                          </a:highlight>
                        </a:rPr>
                        <a:t>42.702</a:t>
                      </a:r>
                      <a:endParaRPr lang="it-IT" sz="1600" b="1" kern="100" dirty="0"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2" marR="59432" marT="0" marB="0" anchor="ctr"/>
                </a:tc>
                <a:extLst>
                  <a:ext uri="{0D108BD9-81ED-4DB2-BD59-A6C34878D82A}">
                    <a16:rowId xmlns:a16="http://schemas.microsoft.com/office/drawing/2014/main" val="392354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29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2465E6F-A319-ABF4-F3F4-A477F8C5F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26291"/>
              </p:ext>
            </p:extLst>
          </p:nvPr>
        </p:nvGraphicFramePr>
        <p:xfrm>
          <a:off x="486565" y="387125"/>
          <a:ext cx="3934605" cy="2173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690">
                  <a:extLst>
                    <a:ext uri="{9D8B030D-6E8A-4147-A177-3AD203B41FA5}">
                      <a16:colId xmlns:a16="http://schemas.microsoft.com/office/drawing/2014/main" val="3889086523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1825608907"/>
                    </a:ext>
                  </a:extLst>
                </a:gridCol>
                <a:gridCol w="886118">
                  <a:extLst>
                    <a:ext uri="{9D8B030D-6E8A-4147-A177-3AD203B41FA5}">
                      <a16:colId xmlns:a16="http://schemas.microsoft.com/office/drawing/2014/main" val="3960221070"/>
                    </a:ext>
                  </a:extLst>
                </a:gridCol>
              </a:tblGrid>
              <a:tr h="47717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</a:rPr>
                        <a:t>Lavoro autonomo</a:t>
                      </a:r>
                      <a:endParaRPr lang="it-IT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99037"/>
                  </a:ext>
                </a:extLst>
              </a:tr>
              <a:tr h="42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</a:rPr>
                        <a:t>Genere 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</a:rPr>
                        <a:t>N 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</a:rPr>
                        <a:t>%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711904"/>
                  </a:ext>
                </a:extLst>
              </a:tr>
              <a:tr h="42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</a:rPr>
                        <a:t>Maschi 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</a:rPr>
                        <a:t>4.307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</a:rPr>
                        <a:t>77,9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484787"/>
                  </a:ext>
                </a:extLst>
              </a:tr>
              <a:tr h="42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</a:rPr>
                        <a:t>Feemmine 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>
                          <a:effectLst/>
                        </a:rPr>
                        <a:t>1.221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100" dirty="0">
                          <a:effectLst/>
                        </a:rPr>
                        <a:t>22,1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291088"/>
                  </a:ext>
                </a:extLst>
              </a:tr>
              <a:tr h="42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b="1" kern="100" dirty="0">
                          <a:effectLst/>
                        </a:rPr>
                        <a:t>Totale</a:t>
                      </a:r>
                      <a:endParaRPr lang="it-IT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</a:rPr>
                        <a:t>5.528</a:t>
                      </a:r>
                      <a:endParaRPr lang="it-IT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b="1" kern="100" dirty="0">
                          <a:effectLst/>
                        </a:rPr>
                        <a:t>100,0</a:t>
                      </a:r>
                      <a:endParaRPr lang="it-IT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209101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1703F90-2EA5-D085-0FEF-921C17E77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0738"/>
              </p:ext>
            </p:extLst>
          </p:nvPr>
        </p:nvGraphicFramePr>
        <p:xfrm>
          <a:off x="5088681" y="387125"/>
          <a:ext cx="4371340" cy="2173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355">
                  <a:extLst>
                    <a:ext uri="{9D8B030D-6E8A-4147-A177-3AD203B41FA5}">
                      <a16:colId xmlns:a16="http://schemas.microsoft.com/office/drawing/2014/main" val="2490962246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3807546187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3809967182"/>
                    </a:ext>
                  </a:extLst>
                </a:gridCol>
              </a:tblGrid>
              <a:tr h="31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Settori 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N 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%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406417"/>
                  </a:ext>
                </a:extLst>
              </a:tr>
              <a:tr h="40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Agricoltura, silvicoltura pesca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        220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            4,0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97898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Industria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1.677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30,3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829987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Servizi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3.267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59,1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968278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X Imprese non classificate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>
                          <a:effectLst/>
                        </a:rPr>
                        <a:t>364</a:t>
                      </a:r>
                      <a:endParaRPr lang="it-I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0" dirty="0">
                          <a:effectLst/>
                        </a:rPr>
                        <a:t>6,6</a:t>
                      </a:r>
                      <a:endParaRPr lang="it-I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558559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kern="100" dirty="0">
                          <a:effectLst/>
                        </a:rPr>
                        <a:t>Totale </a:t>
                      </a:r>
                      <a:endParaRPr lang="it-IT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kern="0" dirty="0">
                          <a:effectLst/>
                        </a:rPr>
                        <a:t>5.528</a:t>
                      </a:r>
                      <a:endParaRPr lang="it-IT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b="1" kern="100" dirty="0">
                          <a:effectLst/>
                        </a:rPr>
                        <a:t>100,0</a:t>
                      </a:r>
                      <a:endParaRPr lang="it-IT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5622275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BC81D2B-BC0A-251B-CEA0-FC77F9ABF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4451"/>
              </p:ext>
            </p:extLst>
          </p:nvPr>
        </p:nvGraphicFramePr>
        <p:xfrm>
          <a:off x="486566" y="3155048"/>
          <a:ext cx="8973456" cy="1319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392">
                  <a:extLst>
                    <a:ext uri="{9D8B030D-6E8A-4147-A177-3AD203B41FA5}">
                      <a16:colId xmlns:a16="http://schemas.microsoft.com/office/drawing/2014/main" val="1770316556"/>
                    </a:ext>
                  </a:extLst>
                </a:gridCol>
                <a:gridCol w="1299868">
                  <a:extLst>
                    <a:ext uri="{9D8B030D-6E8A-4147-A177-3AD203B41FA5}">
                      <a16:colId xmlns:a16="http://schemas.microsoft.com/office/drawing/2014/main" val="2399972540"/>
                    </a:ext>
                  </a:extLst>
                </a:gridCol>
                <a:gridCol w="1299868">
                  <a:extLst>
                    <a:ext uri="{9D8B030D-6E8A-4147-A177-3AD203B41FA5}">
                      <a16:colId xmlns:a16="http://schemas.microsoft.com/office/drawing/2014/main" val="1269805264"/>
                    </a:ext>
                  </a:extLst>
                </a:gridCol>
                <a:gridCol w="1119396">
                  <a:extLst>
                    <a:ext uri="{9D8B030D-6E8A-4147-A177-3AD203B41FA5}">
                      <a16:colId xmlns:a16="http://schemas.microsoft.com/office/drawing/2014/main" val="3414878617"/>
                    </a:ext>
                  </a:extLst>
                </a:gridCol>
                <a:gridCol w="1747466">
                  <a:extLst>
                    <a:ext uri="{9D8B030D-6E8A-4147-A177-3AD203B41FA5}">
                      <a16:colId xmlns:a16="http://schemas.microsoft.com/office/drawing/2014/main" val="1776284294"/>
                    </a:ext>
                  </a:extLst>
                </a:gridCol>
                <a:gridCol w="1747466">
                  <a:extLst>
                    <a:ext uri="{9D8B030D-6E8A-4147-A177-3AD203B41FA5}">
                      <a16:colId xmlns:a16="http://schemas.microsoft.com/office/drawing/2014/main" val="2925257980"/>
                    </a:ext>
                  </a:extLst>
                </a:gridCol>
              </a:tblGrid>
              <a:tr h="17526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BOLZANO. Titolari di impresa per principali Paesi di nascita per regione (2024)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65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Provincia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Paesi di nascita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109788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Bolzano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Albania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Germania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>
                          <a:effectLst/>
                        </a:rPr>
                        <a:t>Austria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>
                          <a:effectLst/>
                        </a:rPr>
                        <a:t>Pakistan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>
                          <a:effectLst/>
                        </a:rPr>
                        <a:t>Marocco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159593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>
                          <a:effectLst/>
                        </a:rPr>
                        <a:t>20,8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10,2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7,3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7,0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000" kern="0" dirty="0">
                          <a:effectLst/>
                        </a:rPr>
                        <a:t>6,8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820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49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719</Words>
  <Application>Microsoft Office PowerPoint</Application>
  <PresentationFormat>Widescreen</PresentationFormat>
  <Paragraphs>428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FreePC</dc:creator>
  <cp:lastModifiedBy>FreePC</cp:lastModifiedBy>
  <cp:revision>8</cp:revision>
  <dcterms:created xsi:type="dcterms:W3CDTF">2025-10-16T17:00:57Z</dcterms:created>
  <dcterms:modified xsi:type="dcterms:W3CDTF">2025-10-16T19:32:54Z</dcterms:modified>
</cp:coreProperties>
</file>