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  <p:sldMasterId id="2147483677" r:id="rId5"/>
    <p:sldMasterId id="2147483660" r:id="rId6"/>
    <p:sldMasterId id="2147483675" r:id="rId7"/>
  </p:sldMasterIdLst>
  <p:notesMasterIdLst>
    <p:notesMasterId r:id="rId11"/>
  </p:notesMasterIdLst>
  <p:sldIdLst>
    <p:sldId id="291" r:id="rId8"/>
    <p:sldId id="293" r:id="rId9"/>
    <p:sldId id="29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ittlere Formatvorlage 4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60" autoAdjust="0"/>
    <p:restoredTop sz="86481" autoAdjust="0"/>
  </p:normalViewPr>
  <p:slideViewPr>
    <p:cSldViewPr snapToGrid="0">
      <p:cViewPr varScale="1">
        <p:scale>
          <a:sx n="104" d="100"/>
          <a:sy n="104" d="100"/>
        </p:scale>
        <p:origin x="12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7425F-8170-41B0-972E-6944EE90C797}" type="datetimeFigureOut">
              <a:rPr lang="LID4096" smtClean="0"/>
              <a:t>11/5/25</a:t>
            </a:fld>
            <a:endParaRPr lang="LID4096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LID4096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9D4F5-DB88-4A24-B31A-F1824ECD873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8967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">
            <a:extLst>
              <a:ext uri="{FF2B5EF4-FFF2-40B4-BE49-F238E27FC236}">
                <a16:creationId xmlns:a16="http://schemas.microsoft.com/office/drawing/2014/main" id="{ADD83C10-FA59-C0B7-9A92-EE39A016905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5915" y="1644273"/>
            <a:ext cx="10794775" cy="4664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973EEB75-FB3E-1B9F-FC3B-BA86838FB6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6841" y="549594"/>
            <a:ext cx="7206006" cy="72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91388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platzhalter 1">
            <a:extLst>
              <a:ext uri="{FF2B5EF4-FFF2-40B4-BE49-F238E27FC236}">
                <a16:creationId xmlns:a16="http://schemas.microsoft.com/office/drawing/2014/main" id="{BA369EA6-AF4A-9531-F4A3-0D2F163C66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6841" y="549594"/>
            <a:ext cx="7206006" cy="72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Titel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0FF04B7E-50E0-211D-BEFF-16A099A9DBD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95915" y="1644273"/>
            <a:ext cx="10794775" cy="4664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561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81502462-71B2-A3D9-4B89-2A7BE2816E6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95915" y="1644273"/>
            <a:ext cx="10794775" cy="4664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770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">
            <a:extLst>
              <a:ext uri="{FF2B5EF4-FFF2-40B4-BE49-F238E27FC236}">
                <a16:creationId xmlns:a16="http://schemas.microsoft.com/office/drawing/2014/main" id="{ADD83C10-FA59-C0B7-9A92-EE39A016905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8612" y="1998733"/>
            <a:ext cx="10794775" cy="4301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8" name="Titelplatzhalter 1">
            <a:extLst>
              <a:ext uri="{FF2B5EF4-FFF2-40B4-BE49-F238E27FC236}">
                <a16:creationId xmlns:a16="http://schemas.microsoft.com/office/drawing/2014/main" id="{973EEB75-FB3E-1B9F-FC3B-BA86838FB6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23877" y="257946"/>
            <a:ext cx="7432660" cy="5994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Titel</a:t>
            </a:r>
          </a:p>
        </p:txBody>
      </p:sp>
      <p:sp>
        <p:nvSpPr>
          <p:cNvPr id="2" name="Textplatzhalter 6">
            <a:extLst>
              <a:ext uri="{FF2B5EF4-FFF2-40B4-BE49-F238E27FC236}">
                <a16:creationId xmlns:a16="http://schemas.microsoft.com/office/drawing/2014/main" id="{35BD78B4-D9B8-456D-3700-F7B21587FB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5162" y="987228"/>
            <a:ext cx="8658604" cy="7282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60917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750CFE-B14B-9443-745D-EE5341D295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8612" y="1974457"/>
            <a:ext cx="10794775" cy="4301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63E3D82-1229-0395-B893-B4B8CBB69E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046" y="319378"/>
            <a:ext cx="10515600" cy="52516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 err="1"/>
              <a:t>TExt</a:t>
            </a:r>
            <a:endParaRPr lang="LID4096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019C1E8-F907-0B5E-2D5C-57968464FB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90009" y="912927"/>
            <a:ext cx="7501991" cy="7378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93793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81502462-71B2-A3D9-4B89-2A7BE2816E6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95915" y="1644273"/>
            <a:ext cx="10794775" cy="4664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399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2">
            <a:extLst>
              <a:ext uri="{FF2B5EF4-FFF2-40B4-BE49-F238E27FC236}">
                <a16:creationId xmlns:a16="http://schemas.microsoft.com/office/drawing/2014/main" id="{EFEF6D06-D751-B3FE-2544-689CC4A656A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95915" y="1644273"/>
            <a:ext cx="10794775" cy="46641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69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9" y="262195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1074BA5-BD68-47E4-95D8-31F79DA9F4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9" y="282338"/>
            <a:ext cx="3625963" cy="7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34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F5017029-F31C-58A7-6996-F18AD2427D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0353" y="2803080"/>
            <a:ext cx="7206006" cy="723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0" i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78427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BA3E3D-2DA4-7C7E-9A0E-FDD7BBD9B46E}"/>
              </a:ext>
            </a:extLst>
          </p:cNvPr>
          <p:cNvSpPr/>
          <p:nvPr userDrawn="1"/>
        </p:nvSpPr>
        <p:spPr>
          <a:xfrm>
            <a:off x="4656841" y="549594"/>
            <a:ext cx="12195668" cy="723025"/>
          </a:xfrm>
          <a:prstGeom prst="rect">
            <a:avLst/>
          </a:prstGeom>
          <a:solidFill>
            <a:srgbClr val="E379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pic>
        <p:nvPicPr>
          <p:cNvPr id="7" name="Inhaltsplatzhalter 13">
            <a:extLst>
              <a:ext uri="{FF2B5EF4-FFF2-40B4-BE49-F238E27FC236}">
                <a16:creationId xmlns:a16="http://schemas.microsoft.com/office/drawing/2014/main" id="{31FA681F-8A59-B95F-29B2-7211D0DD54C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2000" y="284136"/>
            <a:ext cx="3495600" cy="79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3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8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13">
            <a:extLst>
              <a:ext uri="{FF2B5EF4-FFF2-40B4-BE49-F238E27FC236}">
                <a16:creationId xmlns:a16="http://schemas.microsoft.com/office/drawing/2014/main" id="{31FA681F-8A59-B95F-29B2-7211D0DD54C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62000" y="284136"/>
            <a:ext cx="3495600" cy="793802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6436750E-1584-8D68-DF84-67519F2B4DCC}"/>
              </a:ext>
            </a:extLst>
          </p:cNvPr>
          <p:cNvSpPr/>
          <p:nvPr userDrawn="1"/>
        </p:nvSpPr>
        <p:spPr>
          <a:xfrm>
            <a:off x="4899602" y="284136"/>
            <a:ext cx="12192000" cy="580906"/>
          </a:xfrm>
          <a:prstGeom prst="rect">
            <a:avLst/>
          </a:prstGeom>
          <a:solidFill>
            <a:srgbClr val="8786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B7B83C28-C82A-B04B-03F1-BA5C3A722526}"/>
              </a:ext>
            </a:extLst>
          </p:cNvPr>
          <p:cNvSpPr/>
          <p:nvPr userDrawn="1"/>
        </p:nvSpPr>
        <p:spPr>
          <a:xfrm>
            <a:off x="4677449" y="947213"/>
            <a:ext cx="12195668" cy="723025"/>
          </a:xfrm>
          <a:prstGeom prst="rect">
            <a:avLst/>
          </a:prstGeom>
          <a:solidFill>
            <a:srgbClr val="E379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083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13">
            <a:extLst>
              <a:ext uri="{FF2B5EF4-FFF2-40B4-BE49-F238E27FC236}">
                <a16:creationId xmlns:a16="http://schemas.microsoft.com/office/drawing/2014/main" id="{31FA681F-8A59-B95F-29B2-7211D0DD54C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62000" y="284136"/>
            <a:ext cx="3495600" cy="793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1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13">
            <a:extLst>
              <a:ext uri="{FF2B5EF4-FFF2-40B4-BE49-F238E27FC236}">
                <a16:creationId xmlns:a16="http://schemas.microsoft.com/office/drawing/2014/main" id="{FADE16EA-55F0-00FA-2723-451E497EB2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2000" y="284136"/>
            <a:ext cx="3495600" cy="793802"/>
          </a:xfrm>
          <a:prstGeom prst="rect">
            <a:avLst/>
          </a:prstGeom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275EEBD6-949D-84C3-E5D4-014254CBDB79}"/>
              </a:ext>
            </a:extLst>
          </p:cNvPr>
          <p:cNvSpPr/>
          <p:nvPr userDrawn="1"/>
        </p:nvSpPr>
        <p:spPr>
          <a:xfrm>
            <a:off x="0" y="1873083"/>
            <a:ext cx="12204527" cy="2970380"/>
          </a:xfrm>
          <a:prstGeom prst="rect">
            <a:avLst/>
          </a:prstGeom>
          <a:solidFill>
            <a:srgbClr val="D693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9FB0D83-8FBD-9BEA-B386-7273CB3A0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343754" y="1873083"/>
            <a:ext cx="5789208" cy="297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98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80C05-22F3-8FCB-8F0C-1814C5F0E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7A1837E4-32EF-5007-F255-DF8414BF98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330043"/>
              </p:ext>
            </p:extLst>
          </p:nvPr>
        </p:nvGraphicFramePr>
        <p:xfrm>
          <a:off x="673100" y="1562100"/>
          <a:ext cx="10883896" cy="4762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57449">
                  <a:extLst>
                    <a:ext uri="{9D8B030D-6E8A-4147-A177-3AD203B41FA5}">
                      <a16:colId xmlns:a16="http://schemas.microsoft.com/office/drawing/2014/main" val="315553042"/>
                    </a:ext>
                  </a:extLst>
                </a:gridCol>
                <a:gridCol w="4080051">
                  <a:extLst>
                    <a:ext uri="{9D8B030D-6E8A-4147-A177-3AD203B41FA5}">
                      <a16:colId xmlns:a16="http://schemas.microsoft.com/office/drawing/2014/main" val="1699988263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173532079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499256360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541298962"/>
                    </a:ext>
                  </a:extLst>
                </a:gridCol>
              </a:tblGrid>
              <a:tr h="34573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PROVENTI E RICAVI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ERTRÄGE, RENDITEN UND ERLÖSE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FUN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Extra-FUN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Totale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973956"/>
                  </a:ext>
                </a:extLst>
              </a:tr>
              <a:tr h="5464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A) Ricavi, rendite e proventi da attività di interesse generale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A) Erträge, Renditen und Einnahmen aus Tätigkeiten von allg. Interesse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1259323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1) Proventi da quote associative e apporti dei fondatori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>
                          <a:effectLst/>
                          <a:latin typeface="Calibri" panose="020F0502020204030204" pitchFamily="34" charset="0"/>
                        </a:rPr>
                        <a:t>1) Einnahmen aus Mitgliedsbeiträgen und Einbringungen der Stifter/Gründer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60.000  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8638773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3)  Ricavi per prestazioni e cessioni ad associati e fondatori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3) Einnahmen für Dienstleistungen und Schenkungen an Mitglieder und Stifter/Gründer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6228958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4) Erogazioni liberali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effectLst/>
                          <a:latin typeface="Calibri" panose="020F0502020204030204" pitchFamily="34" charset="0"/>
                        </a:rPr>
                        <a:t>4) freiwillige Spenden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  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4422061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5) Proventi del 5 per mille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5) 5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Promille</a:t>
                      </a: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Zuwendungen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500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500  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08941879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6) Contributi da soggetti privati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6)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Beiträge</a:t>
                      </a: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von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Privaten</a:t>
                      </a: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25012080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6.1 - Contributi FUN (Art. 62 </a:t>
                      </a:r>
                      <a:r>
                        <a:rPr lang="it-IT" sz="1200" u="none" strike="noStrike" dirty="0" err="1">
                          <a:effectLst/>
                        </a:rPr>
                        <a:t>D.Lgs.</a:t>
                      </a:r>
                      <a:r>
                        <a:rPr lang="it-IT" sz="1200" u="none" strike="noStrike" dirty="0">
                          <a:effectLst/>
                        </a:rPr>
                        <a:t> N. 117/2017)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6.1. - FUN-Beiträge (Art. 62 </a:t>
                      </a:r>
                      <a:r>
                        <a:rPr lang="de-DE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D.Lgs</a:t>
                      </a: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. Nr. 117/2017) </a:t>
                      </a: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308.275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25046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308.275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6003593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6.2 - Altri contributi da soggetti privati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6.2 - Sonstige Beiträge von privaten Stellen </a:t>
                      </a: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25046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6170724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8) Contributi da enti pubblici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8) Beiträge von öffentlichen Körperschaften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9399758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Totale A)</a:t>
                      </a:r>
                      <a:endParaRPr lang="it-IT" sz="12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 err="1">
                          <a:effectLst/>
                          <a:latin typeface="Calibri" panose="020F0502020204030204" pitchFamily="34" charset="0"/>
                        </a:rPr>
                        <a:t>Gesamt</a:t>
                      </a:r>
                      <a:r>
                        <a:rPr lang="it-IT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 A)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effectLst/>
                        </a:rPr>
                        <a:t>308.275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160.500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468.775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0609434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B) Ricavi, rendite e proventi da attività diverse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B) Erträge, Renditen und Einnahmen aus weiteren Tätigkeiten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5395277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3) Ricavi per prestazioni e cessioni a terzi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3) Einnahmen aus Dienstleistungen und Dienstleistungen und Abtretungen an Dritte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9551888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Totale B)</a:t>
                      </a:r>
                      <a:endParaRPr lang="it-IT" sz="12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10.000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10.000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3443306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TOTALE PROVENTI E RICAVI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Gesamt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B)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308.275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170.500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478.775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8715955"/>
                  </a:ext>
                </a:extLst>
              </a:tr>
            </a:tbl>
          </a:graphicData>
        </a:graphic>
      </p:graphicFrame>
      <p:sp>
        <p:nvSpPr>
          <p:cNvPr id="4" name="Titel 2">
            <a:extLst>
              <a:ext uri="{FF2B5EF4-FFF2-40B4-BE49-F238E27FC236}">
                <a16:creationId xmlns:a16="http://schemas.microsoft.com/office/drawing/2014/main" id="{DBFFD6DC-39D9-E18D-2745-A6B9A08315E2}"/>
              </a:ext>
            </a:extLst>
          </p:cNvPr>
          <p:cNvSpPr txBox="1">
            <a:spLocks/>
          </p:cNvSpPr>
          <p:nvPr/>
        </p:nvSpPr>
        <p:spPr>
          <a:xfrm>
            <a:off x="4656841" y="621792"/>
            <a:ext cx="7206006" cy="65082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sz="3600" dirty="0" err="1"/>
              <a:t>Previsione</a:t>
            </a:r>
            <a:r>
              <a:rPr lang="de-DE" sz="3600" dirty="0"/>
              <a:t> / Vorschau 2026</a:t>
            </a:r>
          </a:p>
        </p:txBody>
      </p:sp>
    </p:spTree>
    <p:extLst>
      <p:ext uri="{BB962C8B-B14F-4D97-AF65-F5344CB8AC3E}">
        <p14:creationId xmlns:p14="http://schemas.microsoft.com/office/powerpoint/2010/main" val="1962529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2500E-A67F-CDDA-A35C-885CD20EC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5AE0A38-2DBE-E1F3-E8B5-5D959D872623}"/>
              </a:ext>
            </a:extLst>
          </p:cNvPr>
          <p:cNvGraphicFramePr>
            <a:graphicFrameLocks noGrp="1"/>
          </p:cNvGraphicFramePr>
          <p:nvPr/>
        </p:nvGraphicFramePr>
        <p:xfrm>
          <a:off x="673100" y="1562100"/>
          <a:ext cx="10883896" cy="47624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57449">
                  <a:extLst>
                    <a:ext uri="{9D8B030D-6E8A-4147-A177-3AD203B41FA5}">
                      <a16:colId xmlns:a16="http://schemas.microsoft.com/office/drawing/2014/main" val="315553042"/>
                    </a:ext>
                  </a:extLst>
                </a:gridCol>
                <a:gridCol w="4080051">
                  <a:extLst>
                    <a:ext uri="{9D8B030D-6E8A-4147-A177-3AD203B41FA5}">
                      <a16:colId xmlns:a16="http://schemas.microsoft.com/office/drawing/2014/main" val="1699988263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173532079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499256360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541298962"/>
                    </a:ext>
                  </a:extLst>
                </a:gridCol>
              </a:tblGrid>
              <a:tr h="34573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PROVENTI E RICAVI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ERTRÄGE, RENDITEN UND ERLÖSE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FUN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Extra-FUN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Totale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973956"/>
                  </a:ext>
                </a:extLst>
              </a:tr>
              <a:tr h="54640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A) Ricavi, rendite e proventi da attività di interesse generale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A) Erträge, Renditen und Einnahmen aus Tätigkeiten von allg. Interesse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1259323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1) Proventi da quote associative e apporti dei fondatori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>
                          <a:effectLst/>
                          <a:latin typeface="Calibri" panose="020F0502020204030204" pitchFamily="34" charset="0"/>
                        </a:rPr>
                        <a:t>1) Einnahmen aus Mitgliedsbeiträgen und Einbringungen der Stifter/Gründer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60.000  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8638773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3)  Ricavi per prestazioni e cessioni ad associati e fondatori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3) Einnahmen für Dienstleistungen und Schenkungen an Mitglieder und Stifter/Gründer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6228958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4) Erogazioni liberali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effectLst/>
                          <a:latin typeface="Calibri" panose="020F0502020204030204" pitchFamily="34" charset="0"/>
                        </a:rPr>
                        <a:t>4) freiwillige Spenden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  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4422061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5) Proventi del 5 per mille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5) 5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Promille</a:t>
                      </a: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Zuwendungen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500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500  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08941879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6) Contributi da soggetti privati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6)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Beiträge</a:t>
                      </a: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von </a:t>
                      </a:r>
                      <a:r>
                        <a:rPr lang="it-IT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Privaten</a:t>
                      </a:r>
                      <a:r>
                        <a:rPr lang="it-IT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25012080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6.1 - Contributi FUN (Art. 62 </a:t>
                      </a:r>
                      <a:r>
                        <a:rPr lang="it-IT" sz="1200" u="none" strike="noStrike" dirty="0" err="1">
                          <a:effectLst/>
                        </a:rPr>
                        <a:t>D.Lgs.</a:t>
                      </a:r>
                      <a:r>
                        <a:rPr lang="it-IT" sz="1200" u="none" strike="noStrike" dirty="0">
                          <a:effectLst/>
                        </a:rPr>
                        <a:t> N. 117/2017)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6.1. - FUN-Beiträge (Art. 62 </a:t>
                      </a:r>
                      <a:r>
                        <a:rPr lang="de-DE" sz="1200" b="0" i="0" u="none" strike="noStrike" dirty="0" err="1">
                          <a:effectLst/>
                          <a:latin typeface="Calibri" panose="020F0502020204030204" pitchFamily="34" charset="0"/>
                        </a:rPr>
                        <a:t>D.Lgs</a:t>
                      </a: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. Nr. 117/2017) </a:t>
                      </a: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308.275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25046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308.275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6003593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6.2 - Altri contributi da soggetti privati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6.2 - Sonstige Beiträge von privaten Stellen </a:t>
                      </a:r>
                    </a:p>
                  </a:txBody>
                  <a:tcPr marL="50019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25046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6170724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8) Contributi da enti pubblici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8) Beiträge von öffentlichen Körperschaften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9399758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Totale A)</a:t>
                      </a:r>
                      <a:endParaRPr lang="it-IT" sz="12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 err="1">
                          <a:effectLst/>
                          <a:latin typeface="Calibri" panose="020F0502020204030204" pitchFamily="34" charset="0"/>
                        </a:rPr>
                        <a:t>Gesamt</a:t>
                      </a:r>
                      <a:r>
                        <a:rPr lang="it-IT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 A)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effectLst/>
                        </a:rPr>
                        <a:t>308.275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160.500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468.775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0609434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B) Ricavi, rendite e proventi da attività diverse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B) Erträge, Renditen und Einnahmen aus weiteren Tätigkeiten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5395277"/>
                  </a:ext>
                </a:extLst>
              </a:tr>
              <a:tr h="45533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3) Ricavi per prestazioni e cessioni a terzi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 dirty="0">
                          <a:effectLst/>
                          <a:latin typeface="Calibri" panose="020F0502020204030204" pitchFamily="34" charset="0"/>
                        </a:rPr>
                        <a:t>3) Einnahmen aus Dienstleistungen und Dienstleistungen und Abtretungen an Dritte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5028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10.000  </a:t>
                      </a:r>
                      <a:endParaRPr lang="it-IT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9551888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Totale B)</a:t>
                      </a:r>
                      <a:endParaRPr lang="it-IT" sz="12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1" i="1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10.000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10.000  </a:t>
                      </a: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3443306"/>
                  </a:ext>
                </a:extLst>
              </a:tr>
              <a:tr h="2276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TOTALE PROVENTI E RICAVI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Gesamt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B)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308.275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170.500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478.775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8715955"/>
                  </a:ext>
                </a:extLst>
              </a:tr>
            </a:tbl>
          </a:graphicData>
        </a:graphic>
      </p:graphicFrame>
      <p:sp>
        <p:nvSpPr>
          <p:cNvPr id="2" name="Titel 2">
            <a:extLst>
              <a:ext uri="{FF2B5EF4-FFF2-40B4-BE49-F238E27FC236}">
                <a16:creationId xmlns:a16="http://schemas.microsoft.com/office/drawing/2014/main" id="{20C7343C-7A7F-000A-CDF0-CC1255C8E073}"/>
              </a:ext>
            </a:extLst>
          </p:cNvPr>
          <p:cNvSpPr txBox="1">
            <a:spLocks/>
          </p:cNvSpPr>
          <p:nvPr/>
        </p:nvSpPr>
        <p:spPr>
          <a:xfrm>
            <a:off x="4656841" y="621792"/>
            <a:ext cx="7206006" cy="65082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sz="3600" dirty="0" err="1"/>
              <a:t>Previsione</a:t>
            </a:r>
            <a:r>
              <a:rPr lang="de-DE" sz="3600" dirty="0"/>
              <a:t> / Vorschau 2026</a:t>
            </a:r>
          </a:p>
        </p:txBody>
      </p:sp>
    </p:spTree>
    <p:extLst>
      <p:ext uri="{BB962C8B-B14F-4D97-AF65-F5344CB8AC3E}">
        <p14:creationId xmlns:p14="http://schemas.microsoft.com/office/powerpoint/2010/main" val="1159240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F20AB-3A19-A0E8-0A2F-E155C76C8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36BBBC85-009D-1687-4F92-FE3D11D7E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406594"/>
              </p:ext>
            </p:extLst>
          </p:nvPr>
        </p:nvGraphicFramePr>
        <p:xfrm>
          <a:off x="678180" y="1353492"/>
          <a:ext cx="10835640" cy="5098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51597">
                  <a:extLst>
                    <a:ext uri="{9D8B030D-6E8A-4147-A177-3AD203B41FA5}">
                      <a16:colId xmlns:a16="http://schemas.microsoft.com/office/drawing/2014/main" val="315553042"/>
                    </a:ext>
                  </a:extLst>
                </a:gridCol>
                <a:gridCol w="4000407">
                  <a:extLst>
                    <a:ext uri="{9D8B030D-6E8A-4147-A177-3AD203B41FA5}">
                      <a16:colId xmlns:a16="http://schemas.microsoft.com/office/drawing/2014/main" val="2519140403"/>
                    </a:ext>
                  </a:extLst>
                </a:gridCol>
                <a:gridCol w="1061212">
                  <a:extLst>
                    <a:ext uri="{9D8B030D-6E8A-4147-A177-3AD203B41FA5}">
                      <a16:colId xmlns:a16="http://schemas.microsoft.com/office/drawing/2014/main" val="173532079"/>
                    </a:ext>
                  </a:extLst>
                </a:gridCol>
                <a:gridCol w="1061212">
                  <a:extLst>
                    <a:ext uri="{9D8B030D-6E8A-4147-A177-3AD203B41FA5}">
                      <a16:colId xmlns:a16="http://schemas.microsoft.com/office/drawing/2014/main" val="499256360"/>
                    </a:ext>
                  </a:extLst>
                </a:gridCol>
                <a:gridCol w="1061212">
                  <a:extLst>
                    <a:ext uri="{9D8B030D-6E8A-4147-A177-3AD203B41FA5}">
                      <a16:colId xmlns:a16="http://schemas.microsoft.com/office/drawing/2014/main" val="541298962"/>
                    </a:ext>
                  </a:extLst>
                </a:gridCol>
              </a:tblGrid>
              <a:tr h="31070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ONERI E COSTI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KOSTEN UND AUFWENDUNGEN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FUN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Extra-FUN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Totale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942848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A) Costi e oneri da attività di interesse generale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A) Kosten und Aufwände aus Tätigkeiten von allg. Interesse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16147907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1) Oneri da Funzioni CSV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1)</a:t>
                      </a: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      </a:t>
                      </a: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Verpflichtungen aus den Tätigkeiten des DZE </a:t>
                      </a:r>
                      <a:endParaRPr lang="de-DE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57615015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1.1) Promozione, Orientamento e Animazione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8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1.1)</a:t>
                      </a: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Förderung und  Orientierung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8.929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11.071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20.000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0638502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1.2) Consulenza, assistenza e accompagnamento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8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1.2)</a:t>
                      </a: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Beratung, Hilfe und Unterstützung </a:t>
                      </a:r>
                      <a:endParaRPr lang="de-DE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63.393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78.607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142.000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6967987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1.3) Formazione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8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1.3)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Ausbildung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20.536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25.464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46.000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12774833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1.4) Informazione e comunicazione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8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1.4)</a:t>
                      </a: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Information und Kommunikation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20.982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26.018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47.000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8196772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1.5) Ricerca e Documentazione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8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1.5)</a:t>
                      </a: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Studien und Dokumentation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9.821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12.179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22.000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28299223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1.6) Supporto Tecnico-Logistico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028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1.6)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Technisch-logistische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Unterstützung</a:t>
                      </a: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13.839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17.161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31.000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5569034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Totale A)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137.500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170.500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308.000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5795162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E) Costi e oneri di supporto generale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E) Zusätzliche Gemeinkosten und Lasten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40481555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1) Materie prime, sussidiarie, di consumo e di merci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1) Roh-, Hilfs- und Verbrauchsmaterialien sowie Verbrauchsgüter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4.000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4.000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11194891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2) Servizi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2) Dienstleistungen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31.582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31.582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9930552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3) Godimento beni di terzi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e-DE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3) Nutzung der Güter Dritter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2.000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1382864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4) Personale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4) Personalspesen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125.000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125.000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64989699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5) Acquisti in C/Capitale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5) </a:t>
                      </a:r>
                      <a:r>
                        <a:rPr lang="it-IT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Abschreibungen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2.900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2.900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54556482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7) Altri oneri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7) Sonstige zusätzliche Betriebskosten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chemeClr val="tx1"/>
                          </a:solidFill>
                          <a:effectLst/>
                        </a:rPr>
                        <a:t>5.293  </a:t>
                      </a:r>
                      <a:endParaRPr lang="it-IT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5.293  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0532291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Totale E)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Gesamt</a:t>
                      </a: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170.775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170.775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9213024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TOTALE ONERI E COSTI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KOSTEN UND AUFWENDUNGEN INSGESAMT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chemeClr val="tx1"/>
                          </a:solidFill>
                          <a:effectLst/>
                        </a:rPr>
                        <a:t>308.275  </a:t>
                      </a:r>
                      <a:endParaRPr lang="it-IT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170.500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478.775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4078553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51025273"/>
                  </a:ext>
                </a:extLst>
              </a:tr>
              <a:tr h="2393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u="none" strike="noStrike">
                          <a:effectLst/>
                        </a:rPr>
                        <a:t>RISULTATO GESTIONALE</a:t>
                      </a:r>
                      <a:endParaRPr lang="it-IT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BETRIEBSERGEBNIS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  </a:t>
                      </a:r>
                      <a:endParaRPr lang="it-IT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35906656"/>
                  </a:ext>
                </a:extLst>
              </a:tr>
            </a:tbl>
          </a:graphicData>
        </a:graphic>
      </p:graphicFrame>
      <p:sp>
        <p:nvSpPr>
          <p:cNvPr id="2" name="Titel 2">
            <a:extLst>
              <a:ext uri="{FF2B5EF4-FFF2-40B4-BE49-F238E27FC236}">
                <a16:creationId xmlns:a16="http://schemas.microsoft.com/office/drawing/2014/main" id="{22C1B2A8-68FA-E736-E50D-D37C39BC4E20}"/>
              </a:ext>
            </a:extLst>
          </p:cNvPr>
          <p:cNvSpPr txBox="1">
            <a:spLocks/>
          </p:cNvSpPr>
          <p:nvPr/>
        </p:nvSpPr>
        <p:spPr>
          <a:xfrm>
            <a:off x="4656841" y="621792"/>
            <a:ext cx="7206006" cy="65082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sz="3600" dirty="0" err="1"/>
              <a:t>Previsione</a:t>
            </a:r>
            <a:r>
              <a:rPr lang="de-DE" sz="3600" dirty="0"/>
              <a:t> / Vorschau 2026</a:t>
            </a:r>
          </a:p>
        </p:txBody>
      </p:sp>
    </p:spTree>
    <p:extLst>
      <p:ext uri="{BB962C8B-B14F-4D97-AF65-F5344CB8AC3E}">
        <p14:creationId xmlns:p14="http://schemas.microsoft.com/office/powerpoint/2010/main" val="4021812761"/>
      </p:ext>
    </p:extLst>
  </p:cSld>
  <p:clrMapOvr>
    <a:masterClrMapping/>
  </p:clrMapOvr>
</p:sld>
</file>

<file path=ppt/theme/theme1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4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3E141911173A44CAE0E2B01A230BE56" ma:contentTypeVersion="13" ma:contentTypeDescription="Creare un nuovo documento." ma:contentTypeScope="" ma:versionID="5e0d799d646c695120e2a04700942472">
  <xsd:schema xmlns:xsd="http://www.w3.org/2001/XMLSchema" xmlns:xs="http://www.w3.org/2001/XMLSchema" xmlns:p="http://schemas.microsoft.com/office/2006/metadata/properties" xmlns:ns2="b33050a7-6cfa-4a0a-9074-e904f763c3f3" xmlns:ns3="c5f38fe6-ee7e-43fb-86ec-6f8a9303d295" targetNamespace="http://schemas.microsoft.com/office/2006/metadata/properties" ma:root="true" ma:fieldsID="d9e95c32da2400ebb50d47e8720ea304" ns2:_="" ns3:_="">
    <xsd:import namespace="b33050a7-6cfa-4a0a-9074-e904f763c3f3"/>
    <xsd:import namespace="c5f38fe6-ee7e-43fb-86ec-6f8a9303d2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3050a7-6cfa-4a0a-9074-e904f763c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b0448acd-f2e5-4523-baf2-1120a3b1a1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f38fe6-ee7e-43fb-86ec-6f8a9303d29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7187e1d-6d81-43cb-9b80-75c645f3381a}" ma:internalName="TaxCatchAll" ma:showField="CatchAllData" ma:web="c5f38fe6-ee7e-43fb-86ec-6f8a9303d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3050a7-6cfa-4a0a-9074-e904f763c3f3">
      <Terms xmlns="http://schemas.microsoft.com/office/infopath/2007/PartnerControls"/>
    </lcf76f155ced4ddcb4097134ff3c332f>
    <TaxCatchAll xmlns="c5f38fe6-ee7e-43fb-86ec-6f8a9303d295" xsi:nil="true"/>
  </documentManagement>
</p:properties>
</file>

<file path=customXml/itemProps1.xml><?xml version="1.0" encoding="utf-8"?>
<ds:datastoreItem xmlns:ds="http://schemas.openxmlformats.org/officeDocument/2006/customXml" ds:itemID="{D8430888-11C6-47E5-B89B-708187FD89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3050a7-6cfa-4a0a-9074-e904f763c3f3"/>
    <ds:schemaRef ds:uri="c5f38fe6-ee7e-43fb-86ec-6f8a9303d2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98F0DA-7F87-4BC8-86A8-062939929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9E6201-8DA2-4ADA-AAE1-79C3779C0FA7}">
  <ds:schemaRefs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c5f38fe6-ee7e-43fb-86ec-6f8a9303d295"/>
    <ds:schemaRef ds:uri="b33050a7-6cfa-4a0a-9074-e904f763c3f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800</Words>
  <Application>Microsoft Macintosh PowerPoint</Application>
  <PresentationFormat>Widescreen</PresentationFormat>
  <Paragraphs>243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Times New Roman</vt:lpstr>
      <vt:lpstr>1_Benutzerdefiniertes Design</vt:lpstr>
      <vt:lpstr>3_Benutzerdefiniertes Design</vt:lpstr>
      <vt:lpstr>2_Benutzerdefiniertes Design</vt:lpstr>
      <vt:lpstr>4_Benutzerdefiniertes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Verwaltung DZE - amministrazione CSV</dc:creator>
  <cp:lastModifiedBy>Oliviero Di Lanzo</cp:lastModifiedBy>
  <cp:revision>56</cp:revision>
  <dcterms:created xsi:type="dcterms:W3CDTF">2024-07-18T13:15:11Z</dcterms:created>
  <dcterms:modified xsi:type="dcterms:W3CDTF">2025-11-05T13:15:21Z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0x010100E3E141911173A44CAE0E2B01A230BE56</vt:lpwstr>
  </property>
</Properties>
</file>