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3672" r:id="rId5"/>
    <p:sldMasterId id="2147483660" r:id="rId6"/>
  </p:sldMasterIdLst>
  <p:notesMasterIdLst>
    <p:notesMasterId r:id="rId37"/>
  </p:notesMasterIdLst>
  <p:sldIdLst>
    <p:sldId id="370" r:id="rId7"/>
    <p:sldId id="432" r:id="rId8"/>
    <p:sldId id="384" r:id="rId9"/>
    <p:sldId id="431" r:id="rId10"/>
    <p:sldId id="361" r:id="rId11"/>
    <p:sldId id="382" r:id="rId12"/>
    <p:sldId id="397" r:id="rId13"/>
    <p:sldId id="396" r:id="rId14"/>
    <p:sldId id="408" r:id="rId15"/>
    <p:sldId id="405" r:id="rId16"/>
    <p:sldId id="420" r:id="rId17"/>
    <p:sldId id="421" r:id="rId18"/>
    <p:sldId id="428" r:id="rId19"/>
    <p:sldId id="429" r:id="rId20"/>
    <p:sldId id="430" r:id="rId21"/>
    <p:sldId id="422" r:id="rId22"/>
    <p:sldId id="294" r:id="rId23"/>
    <p:sldId id="412" r:id="rId24"/>
    <p:sldId id="423" r:id="rId25"/>
    <p:sldId id="414" r:id="rId26"/>
    <p:sldId id="293" r:id="rId27"/>
    <p:sldId id="424" r:id="rId28"/>
    <p:sldId id="425" r:id="rId29"/>
    <p:sldId id="413" r:id="rId30"/>
    <p:sldId id="426" r:id="rId31"/>
    <p:sldId id="427" r:id="rId32"/>
    <p:sldId id="415" r:id="rId33"/>
    <p:sldId id="404" r:id="rId34"/>
    <p:sldId id="267" r:id="rId35"/>
    <p:sldId id="276" r:id="rId36"/>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E40019"/>
    <a:srgbClr val="D20000"/>
    <a:srgbClr val="FFF4E7"/>
    <a:srgbClr val="CAE8AA"/>
    <a:srgbClr val="878684"/>
    <a:srgbClr val="E37915"/>
    <a:srgbClr val="FFF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8F77B-45DA-45A9-8EF6-5D54A83DA364}" v="1" dt="2025-11-18T13:33:29.85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89182" autoAdjust="0"/>
  </p:normalViewPr>
  <p:slideViewPr>
    <p:cSldViewPr snapToGrid="0">
      <p:cViewPr varScale="1">
        <p:scale>
          <a:sx n="53" d="100"/>
          <a:sy n="53" d="100"/>
        </p:scale>
        <p:origin x="1412" y="44"/>
      </p:cViewPr>
      <p:guideLst/>
    </p:cSldViewPr>
  </p:slideViewPr>
  <p:outlineViewPr>
    <p:cViewPr>
      <p:scale>
        <a:sx n="33" d="100"/>
        <a:sy n="33" d="100"/>
      </p:scale>
      <p:origin x="0" y="-462"/>
    </p:cViewPr>
  </p:outlineViewPr>
  <p:notesTextViewPr>
    <p:cViewPr>
      <p:scale>
        <a:sx n="3" d="2"/>
        <a:sy n="3" d="2"/>
      </p:scale>
      <p:origin x="0" y="0"/>
    </p:cViewPr>
  </p:notesTextViewPr>
  <p:sorterViewPr>
    <p:cViewPr>
      <p:scale>
        <a:sx n="100" d="100"/>
        <a:sy n="100" d="100"/>
      </p:scale>
      <p:origin x="0" y="-4542"/>
    </p:cViewPr>
  </p:sorterViewPr>
  <p:notesViewPr>
    <p:cSldViewPr snapToGrid="0">
      <p:cViewPr varScale="1">
        <p:scale>
          <a:sx n="74" d="100"/>
          <a:sy n="74" d="100"/>
        </p:scale>
        <p:origin x="40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pport DZE-CSV" userId="ff3428a1-d196-4f58-9d36-fa53a070ed53" providerId="ADAL" clId="{D1AF0340-1ED4-4B0B-A93D-88E188EAA7E5}"/>
    <pc:docChg chg="undo custSel addSld modSld sldOrd">
      <pc:chgData name="Support DZE-CSV" userId="ff3428a1-d196-4f58-9d36-fa53a070ed53" providerId="ADAL" clId="{D1AF0340-1ED4-4B0B-A93D-88E188EAA7E5}" dt="2025-11-18T13:42:48.423" v="515" actId="20577"/>
      <pc:docMkLst>
        <pc:docMk/>
      </pc:docMkLst>
      <pc:sldChg chg="modSp mod">
        <pc:chgData name="Support DZE-CSV" userId="ff3428a1-d196-4f58-9d36-fa53a070ed53" providerId="ADAL" clId="{D1AF0340-1ED4-4B0B-A93D-88E188EAA7E5}" dt="2025-11-02T19:39:12.418" v="296" actId="6549"/>
        <pc:sldMkLst>
          <pc:docMk/>
          <pc:sldMk cId="530847290" sldId="294"/>
        </pc:sldMkLst>
        <pc:spChg chg="mod">
          <ac:chgData name="Support DZE-CSV" userId="ff3428a1-d196-4f58-9d36-fa53a070ed53" providerId="ADAL" clId="{D1AF0340-1ED4-4B0B-A93D-88E188EAA7E5}" dt="2025-11-02T19:39:12.418" v="296" actId="6549"/>
          <ac:spMkLst>
            <pc:docMk/>
            <pc:sldMk cId="530847290" sldId="294"/>
            <ac:spMk id="11" creationId="{00000000-0000-0000-0000-000000000000}"/>
          </ac:spMkLst>
        </pc:spChg>
      </pc:sldChg>
      <pc:sldChg chg="addSp modSp mod modAnim">
        <pc:chgData name="Support DZE-CSV" userId="ff3428a1-d196-4f58-9d36-fa53a070ed53" providerId="ADAL" clId="{D1AF0340-1ED4-4B0B-A93D-88E188EAA7E5}" dt="2025-11-02T21:19:10.977" v="398" actId="167"/>
        <pc:sldMkLst>
          <pc:docMk/>
          <pc:sldMk cId="1162849523" sldId="361"/>
        </pc:sldMkLst>
        <pc:spChg chg="add mod ord">
          <ac:chgData name="Support DZE-CSV" userId="ff3428a1-d196-4f58-9d36-fa53a070ed53" providerId="ADAL" clId="{D1AF0340-1ED4-4B0B-A93D-88E188EAA7E5}" dt="2025-11-02T21:19:10.977" v="398" actId="167"/>
          <ac:spMkLst>
            <pc:docMk/>
            <pc:sldMk cId="1162849523" sldId="361"/>
            <ac:spMk id="3" creationId="{50F6349B-AA5C-B3AE-7B52-2C92AA53E546}"/>
          </ac:spMkLst>
        </pc:spChg>
        <pc:spChg chg="ord">
          <ac:chgData name="Support DZE-CSV" userId="ff3428a1-d196-4f58-9d36-fa53a070ed53" providerId="ADAL" clId="{D1AF0340-1ED4-4B0B-A93D-88E188EAA7E5}" dt="2025-11-02T21:18:32.703" v="395" actId="167"/>
          <ac:spMkLst>
            <pc:docMk/>
            <pc:sldMk cId="1162849523" sldId="361"/>
            <ac:spMk id="12" creationId="{A57A6E48-D7E4-4A0E-9D6B-39BB48A02753}"/>
          </ac:spMkLst>
        </pc:spChg>
      </pc:sldChg>
      <pc:sldChg chg="addSp delSp modSp mod">
        <pc:chgData name="Support DZE-CSV" userId="ff3428a1-d196-4f58-9d36-fa53a070ed53" providerId="ADAL" clId="{D1AF0340-1ED4-4B0B-A93D-88E188EAA7E5}" dt="2025-11-18T13:42:34.109" v="499" actId="1076"/>
        <pc:sldMkLst>
          <pc:docMk/>
          <pc:sldMk cId="1889762547" sldId="370"/>
        </pc:sldMkLst>
        <pc:spChg chg="mod">
          <ac:chgData name="Support DZE-CSV" userId="ff3428a1-d196-4f58-9d36-fa53a070ed53" providerId="ADAL" clId="{D1AF0340-1ED4-4B0B-A93D-88E188EAA7E5}" dt="2025-11-18T13:33:56.917" v="483" actId="6549"/>
          <ac:spMkLst>
            <pc:docMk/>
            <pc:sldMk cId="1889762547" sldId="370"/>
            <ac:spMk id="3" creationId="{00000000-0000-0000-0000-000000000000}"/>
          </ac:spMkLst>
        </pc:spChg>
        <pc:spChg chg="mod topLvl">
          <ac:chgData name="Support DZE-CSV" userId="ff3428a1-d196-4f58-9d36-fa53a070ed53" providerId="ADAL" clId="{D1AF0340-1ED4-4B0B-A93D-88E188EAA7E5}" dt="2025-11-18T13:33:47.728" v="472" actId="20577"/>
          <ac:spMkLst>
            <pc:docMk/>
            <pc:sldMk cId="1889762547" sldId="370"/>
            <ac:spMk id="7" creationId="{A3C6145E-6BBB-F422-F12E-DDADE00D0B6C}"/>
          </ac:spMkLst>
        </pc:spChg>
        <pc:picChg chg="del">
          <ac:chgData name="Support DZE-CSV" userId="ff3428a1-d196-4f58-9d36-fa53a070ed53" providerId="ADAL" clId="{D1AF0340-1ED4-4B0B-A93D-88E188EAA7E5}" dt="2025-11-18T13:33:27.778" v="459" actId="478"/>
          <ac:picMkLst>
            <pc:docMk/>
            <pc:sldMk cId="1889762547" sldId="370"/>
            <ac:picMk id="5" creationId="{60AA8CA3-F9D4-5CE5-EFFB-31770848CCC3}"/>
          </ac:picMkLst>
        </pc:picChg>
        <pc:picChg chg="add mod modCrop">
          <ac:chgData name="Support DZE-CSV" userId="ff3428a1-d196-4f58-9d36-fa53a070ed53" providerId="ADAL" clId="{D1AF0340-1ED4-4B0B-A93D-88E188EAA7E5}" dt="2025-11-18T13:42:34.109" v="499" actId="1076"/>
          <ac:picMkLst>
            <pc:docMk/>
            <pc:sldMk cId="1889762547" sldId="370"/>
            <ac:picMk id="8" creationId="{79E9B372-FAF0-686B-8D80-922000CC2826}"/>
          </ac:picMkLst>
        </pc:picChg>
      </pc:sldChg>
      <pc:sldChg chg="addSp delSp modSp mod ord delAnim">
        <pc:chgData name="Support DZE-CSV" userId="ff3428a1-d196-4f58-9d36-fa53a070ed53" providerId="ADAL" clId="{D1AF0340-1ED4-4B0B-A93D-88E188EAA7E5}" dt="2025-11-18T13:42:23.694" v="497" actId="1076"/>
        <pc:sldMkLst>
          <pc:docMk/>
          <pc:sldMk cId="3044904107" sldId="384"/>
        </pc:sldMkLst>
        <pc:spChg chg="mod">
          <ac:chgData name="Support DZE-CSV" userId="ff3428a1-d196-4f58-9d36-fa53a070ed53" providerId="ADAL" clId="{D1AF0340-1ED4-4B0B-A93D-88E188EAA7E5}" dt="2025-11-02T19:15:29.266" v="119" actId="20577"/>
          <ac:spMkLst>
            <pc:docMk/>
            <pc:sldMk cId="3044904107" sldId="384"/>
            <ac:spMk id="2" creationId="{00000000-0000-0000-0000-000000000000}"/>
          </ac:spMkLst>
        </pc:spChg>
        <pc:spChg chg="add mod">
          <ac:chgData name="Support DZE-CSV" userId="ff3428a1-d196-4f58-9d36-fa53a070ed53" providerId="ADAL" clId="{D1AF0340-1ED4-4B0B-A93D-88E188EAA7E5}" dt="2025-11-02T19:14:54.358" v="95" actId="14100"/>
          <ac:spMkLst>
            <pc:docMk/>
            <pc:sldMk cId="3044904107" sldId="384"/>
            <ac:spMk id="7" creationId="{82CD2D3B-EE7F-0352-501F-FD2134E20DDC}"/>
          </ac:spMkLst>
        </pc:spChg>
        <pc:spChg chg="add mod">
          <ac:chgData name="Support DZE-CSV" userId="ff3428a1-d196-4f58-9d36-fa53a070ed53" providerId="ADAL" clId="{D1AF0340-1ED4-4B0B-A93D-88E188EAA7E5}" dt="2025-11-18T13:42:20.997" v="496" actId="1076"/>
          <ac:spMkLst>
            <pc:docMk/>
            <pc:sldMk cId="3044904107" sldId="384"/>
            <ac:spMk id="8" creationId="{F6069B6A-0C10-57AC-A6B6-93B4D214BB51}"/>
          </ac:spMkLst>
        </pc:spChg>
        <pc:spChg chg="add del mod">
          <ac:chgData name="Support DZE-CSV" userId="ff3428a1-d196-4f58-9d36-fa53a070ed53" providerId="ADAL" clId="{D1AF0340-1ED4-4B0B-A93D-88E188EAA7E5}" dt="2025-11-18T13:42:02.953" v="491" actId="478"/>
          <ac:spMkLst>
            <pc:docMk/>
            <pc:sldMk cId="3044904107" sldId="384"/>
            <ac:spMk id="13" creationId="{434E8CCD-F256-2892-3F3B-97E38CB107E9}"/>
          </ac:spMkLst>
        </pc:spChg>
        <pc:picChg chg="add del mod">
          <ac:chgData name="Support DZE-CSV" userId="ff3428a1-d196-4f58-9d36-fa53a070ed53" providerId="ADAL" clId="{D1AF0340-1ED4-4B0B-A93D-88E188EAA7E5}" dt="2025-11-18T13:41:33.790" v="484" actId="478"/>
          <ac:picMkLst>
            <pc:docMk/>
            <pc:sldMk cId="3044904107" sldId="384"/>
            <ac:picMk id="4" creationId="{280C593D-4D76-145C-A5F4-7676E0E13C33}"/>
          </ac:picMkLst>
        </pc:picChg>
        <pc:picChg chg="add mod">
          <ac:chgData name="Support DZE-CSV" userId="ff3428a1-d196-4f58-9d36-fa53a070ed53" providerId="ADAL" clId="{D1AF0340-1ED4-4B0B-A93D-88E188EAA7E5}" dt="2025-11-18T13:42:23.694" v="497" actId="1076"/>
          <ac:picMkLst>
            <pc:docMk/>
            <pc:sldMk cId="3044904107" sldId="384"/>
            <ac:picMk id="5" creationId="{895C26B1-1BC4-BBA4-9EC3-8789449A89F3}"/>
          </ac:picMkLst>
        </pc:picChg>
      </pc:sldChg>
      <pc:sldChg chg="modSp">
        <pc:chgData name="Support DZE-CSV" userId="ff3428a1-d196-4f58-9d36-fa53a070ed53" providerId="ADAL" clId="{D1AF0340-1ED4-4B0B-A93D-88E188EAA7E5}" dt="2025-11-02T21:22:11.439" v="428" actId="6549"/>
        <pc:sldMkLst>
          <pc:docMk/>
          <pc:sldMk cId="1330783669" sldId="412"/>
        </pc:sldMkLst>
        <pc:spChg chg="mod">
          <ac:chgData name="Support DZE-CSV" userId="ff3428a1-d196-4f58-9d36-fa53a070ed53" providerId="ADAL" clId="{D1AF0340-1ED4-4B0B-A93D-88E188EAA7E5}" dt="2025-11-02T21:22:11.439" v="428" actId="6549"/>
          <ac:spMkLst>
            <pc:docMk/>
            <pc:sldMk cId="1330783669" sldId="412"/>
            <ac:spMk id="7" creationId="{705F37B1-49B1-4A8F-9D38-D6B1D4BD6818}"/>
          </ac:spMkLst>
        </pc:spChg>
      </pc:sldChg>
      <pc:sldChg chg="addSp delSp modSp add mod modAnim">
        <pc:chgData name="Support DZE-CSV" userId="ff3428a1-d196-4f58-9d36-fa53a070ed53" providerId="ADAL" clId="{D1AF0340-1ED4-4B0B-A93D-88E188EAA7E5}" dt="2025-11-02T21:17:22.048" v="388" actId="478"/>
        <pc:sldMkLst>
          <pc:docMk/>
          <pc:sldMk cId="1602935658" sldId="431"/>
        </pc:sldMkLst>
        <pc:spChg chg="add mod">
          <ac:chgData name="Support DZE-CSV" userId="ff3428a1-d196-4f58-9d36-fa53a070ed53" providerId="ADAL" clId="{D1AF0340-1ED4-4B0B-A93D-88E188EAA7E5}" dt="2025-11-02T21:13:45.574" v="320" actId="1076"/>
          <ac:spMkLst>
            <pc:docMk/>
            <pc:sldMk cId="1602935658" sldId="431"/>
            <ac:spMk id="5" creationId="{8675A8FB-470B-4655-40EC-E64B9332076B}"/>
          </ac:spMkLst>
        </pc:spChg>
        <pc:spChg chg="add mod">
          <ac:chgData name="Support DZE-CSV" userId="ff3428a1-d196-4f58-9d36-fa53a070ed53" providerId="ADAL" clId="{D1AF0340-1ED4-4B0B-A93D-88E188EAA7E5}" dt="2025-11-02T21:14:01.216" v="359" actId="20577"/>
          <ac:spMkLst>
            <pc:docMk/>
            <pc:sldMk cId="1602935658" sldId="431"/>
            <ac:spMk id="6" creationId="{930FE081-DAEB-2344-D877-866A63CAEFCD}"/>
          </ac:spMkLst>
        </pc:spChg>
        <pc:graphicFrameChg chg="mod modGraphic">
          <ac:chgData name="Support DZE-CSV" userId="ff3428a1-d196-4f58-9d36-fa53a070ed53" providerId="ADAL" clId="{D1AF0340-1ED4-4B0B-A93D-88E188EAA7E5}" dt="2025-11-02T21:17:17.577" v="387" actId="20577"/>
          <ac:graphicFrameMkLst>
            <pc:docMk/>
            <pc:sldMk cId="1602935658" sldId="431"/>
            <ac:graphicFrameMk id="3" creationId="{022A197D-368D-4BF8-03A6-8E664A26D0DD}"/>
          </ac:graphicFrameMkLst>
        </pc:graphicFrameChg>
        <pc:graphicFrameChg chg="mod">
          <ac:chgData name="Support DZE-CSV" userId="ff3428a1-d196-4f58-9d36-fa53a070ed53" providerId="ADAL" clId="{D1AF0340-1ED4-4B0B-A93D-88E188EAA7E5}" dt="2025-11-02T21:12:59.525" v="301" actId="1076"/>
          <ac:graphicFrameMkLst>
            <pc:docMk/>
            <pc:sldMk cId="1602935658" sldId="431"/>
            <ac:graphicFrameMk id="8" creationId="{B07C93DF-939D-8C5B-204E-78183B249812}"/>
          </ac:graphicFrameMkLst>
        </pc:graphicFrameChg>
      </pc:sldChg>
      <pc:sldChg chg="addSp delSp modSp add mod">
        <pc:chgData name="Support DZE-CSV" userId="ff3428a1-d196-4f58-9d36-fa53a070ed53" providerId="ADAL" clId="{D1AF0340-1ED4-4B0B-A93D-88E188EAA7E5}" dt="2025-11-18T13:42:48.423" v="515" actId="20577"/>
        <pc:sldMkLst>
          <pc:docMk/>
          <pc:sldMk cId="1732938247" sldId="432"/>
        </pc:sldMkLst>
        <pc:spChg chg="mod">
          <ac:chgData name="Support DZE-CSV" userId="ff3428a1-d196-4f58-9d36-fa53a070ed53" providerId="ADAL" clId="{D1AF0340-1ED4-4B0B-A93D-88E188EAA7E5}" dt="2025-11-18T13:42:48.423" v="515" actId="20577"/>
          <ac:spMkLst>
            <pc:docMk/>
            <pc:sldMk cId="1732938247" sldId="432"/>
            <ac:spMk id="2" creationId="{03E9922C-DE05-DCE0-32B6-D5538ECBC1FF}"/>
          </ac:spMkLst>
        </pc:spChg>
        <pc:spChg chg="add mod">
          <ac:chgData name="Support DZE-CSV" userId="ff3428a1-d196-4f58-9d36-fa53a070ed53" providerId="ADAL" clId="{D1AF0340-1ED4-4B0B-A93D-88E188EAA7E5}" dt="2025-11-02T19:33:29.657" v="275" actId="113"/>
          <ac:spMkLst>
            <pc:docMk/>
            <pc:sldMk cId="1732938247" sldId="432"/>
            <ac:spMk id="4" creationId="{830AF3B9-8C71-A920-31C2-3345470B79E5}"/>
          </ac:spMkLst>
        </pc:spChg>
        <pc:spChg chg="add mod">
          <ac:chgData name="Support DZE-CSV" userId="ff3428a1-d196-4f58-9d36-fa53a070ed53" providerId="ADAL" clId="{D1AF0340-1ED4-4B0B-A93D-88E188EAA7E5}" dt="2025-11-02T19:33:34.712" v="276" actId="113"/>
          <ac:spMkLst>
            <pc:docMk/>
            <pc:sldMk cId="1732938247" sldId="432"/>
            <ac:spMk id="6" creationId="{340B6F6B-BD95-0987-B562-56F03D7C8B82}"/>
          </ac:spMkLst>
        </pc:spChg>
        <pc:spChg chg="add mod">
          <ac:chgData name="Support DZE-CSV" userId="ff3428a1-d196-4f58-9d36-fa53a070ed53" providerId="ADAL" clId="{D1AF0340-1ED4-4B0B-A93D-88E188EAA7E5}" dt="2025-11-02T19:33:40.514" v="277" actId="113"/>
          <ac:spMkLst>
            <pc:docMk/>
            <pc:sldMk cId="1732938247" sldId="432"/>
            <ac:spMk id="10" creationId="{818626F1-2D56-2AD9-2F41-4DFC1B1713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AC9F6E31-EF7E-465E-9F95-F17D319FAC7D}" type="datetimeFigureOut">
              <a:rPr lang="de-DE" smtClean="0"/>
              <a:t>18.11.2025</a:t>
            </a:fld>
            <a:endParaRPr lang="de-DE"/>
          </a:p>
        </p:txBody>
      </p:sp>
      <p:sp>
        <p:nvSpPr>
          <p:cNvPr id="4" name="Folienbildplatzhalt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1A487F25-F84E-4639-AB30-CEB78EFE95D6}" type="slidenum">
              <a:rPr lang="de-DE" smtClean="0"/>
              <a:t>‹Nr.›</a:t>
            </a:fld>
            <a:endParaRPr lang="de-DE"/>
          </a:p>
        </p:txBody>
      </p:sp>
    </p:spTree>
    <p:extLst>
      <p:ext uri="{BB962C8B-B14F-4D97-AF65-F5344CB8AC3E}">
        <p14:creationId xmlns:p14="http://schemas.microsoft.com/office/powerpoint/2010/main" val="231348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a:t>
            </a:fld>
            <a:endParaRPr lang="de-DE"/>
          </a:p>
        </p:txBody>
      </p:sp>
    </p:spTree>
    <p:extLst>
      <p:ext uri="{BB962C8B-B14F-4D97-AF65-F5344CB8AC3E}">
        <p14:creationId xmlns:p14="http://schemas.microsoft.com/office/powerpoint/2010/main" val="111863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10</a:t>
            </a:fld>
            <a:endParaRPr lang="de-DE"/>
          </a:p>
        </p:txBody>
      </p:sp>
    </p:spTree>
    <p:extLst>
      <p:ext uri="{BB962C8B-B14F-4D97-AF65-F5344CB8AC3E}">
        <p14:creationId xmlns:p14="http://schemas.microsoft.com/office/powerpoint/2010/main" val="3586649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11</a:t>
            </a:fld>
            <a:endParaRPr lang="de-DE"/>
          </a:p>
        </p:txBody>
      </p:sp>
    </p:spTree>
    <p:extLst>
      <p:ext uri="{BB962C8B-B14F-4D97-AF65-F5344CB8AC3E}">
        <p14:creationId xmlns:p14="http://schemas.microsoft.com/office/powerpoint/2010/main" val="238206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12</a:t>
            </a:fld>
            <a:endParaRPr lang="de-DE"/>
          </a:p>
        </p:txBody>
      </p:sp>
    </p:spTree>
    <p:extLst>
      <p:ext uri="{BB962C8B-B14F-4D97-AF65-F5344CB8AC3E}">
        <p14:creationId xmlns:p14="http://schemas.microsoft.com/office/powerpoint/2010/main" val="191606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823DA-4B33-7DD0-89E2-AFDB74E338E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F2E445C-2077-8E2D-7E28-DC445048DA1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D0B19A6-3926-CE91-95F3-6849F414B74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a:extLst>
              <a:ext uri="{FF2B5EF4-FFF2-40B4-BE49-F238E27FC236}">
                <a16:creationId xmlns:a16="http://schemas.microsoft.com/office/drawing/2014/main" id="{100874C3-D3BB-AD8A-5430-5F94C0A62C97}"/>
              </a:ext>
            </a:extLst>
          </p:cNvPr>
          <p:cNvSpPr>
            <a:spLocks noGrp="1"/>
          </p:cNvSpPr>
          <p:nvPr>
            <p:ph type="sldNum" sz="quarter" idx="5"/>
          </p:nvPr>
        </p:nvSpPr>
        <p:spPr/>
        <p:txBody>
          <a:bodyPr/>
          <a:lstStyle/>
          <a:p>
            <a:fld id="{1A487F25-F84E-4639-AB30-CEB78EFE95D6}" type="slidenum">
              <a:rPr lang="de-DE" smtClean="0"/>
              <a:t>13</a:t>
            </a:fld>
            <a:endParaRPr lang="de-DE"/>
          </a:p>
        </p:txBody>
      </p:sp>
    </p:spTree>
    <p:extLst>
      <p:ext uri="{BB962C8B-B14F-4D97-AF65-F5344CB8AC3E}">
        <p14:creationId xmlns:p14="http://schemas.microsoft.com/office/powerpoint/2010/main" val="329558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799A7-A71D-D2B1-37EA-77CA1E4E478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0F779C8-1F25-4F88-BEA6-D8EA465B49B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F671910-9BDC-6CAA-98F6-83E15195950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a:extLst>
              <a:ext uri="{FF2B5EF4-FFF2-40B4-BE49-F238E27FC236}">
                <a16:creationId xmlns:a16="http://schemas.microsoft.com/office/drawing/2014/main" id="{74C429E7-8F76-974D-3DFF-DD66D1673E9E}"/>
              </a:ext>
            </a:extLst>
          </p:cNvPr>
          <p:cNvSpPr>
            <a:spLocks noGrp="1"/>
          </p:cNvSpPr>
          <p:nvPr>
            <p:ph type="sldNum" sz="quarter" idx="5"/>
          </p:nvPr>
        </p:nvSpPr>
        <p:spPr/>
        <p:txBody>
          <a:bodyPr/>
          <a:lstStyle/>
          <a:p>
            <a:fld id="{1A487F25-F84E-4639-AB30-CEB78EFE95D6}" type="slidenum">
              <a:rPr lang="de-DE" smtClean="0"/>
              <a:t>14</a:t>
            </a:fld>
            <a:endParaRPr lang="de-DE"/>
          </a:p>
        </p:txBody>
      </p:sp>
    </p:spTree>
    <p:extLst>
      <p:ext uri="{BB962C8B-B14F-4D97-AF65-F5344CB8AC3E}">
        <p14:creationId xmlns:p14="http://schemas.microsoft.com/office/powerpoint/2010/main" val="309100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4F1C7-5E11-767C-FEFB-37E221C5C4B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61A3BD2-A3A8-27EE-6659-16072AF5795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7AFB65D-3F12-761C-AFBD-2FC02F93043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a:extLst>
              <a:ext uri="{FF2B5EF4-FFF2-40B4-BE49-F238E27FC236}">
                <a16:creationId xmlns:a16="http://schemas.microsoft.com/office/drawing/2014/main" id="{88EEBE3E-FC7B-367B-B8C2-D97D4ED7F6D9}"/>
              </a:ext>
            </a:extLst>
          </p:cNvPr>
          <p:cNvSpPr>
            <a:spLocks noGrp="1"/>
          </p:cNvSpPr>
          <p:nvPr>
            <p:ph type="sldNum" sz="quarter" idx="5"/>
          </p:nvPr>
        </p:nvSpPr>
        <p:spPr/>
        <p:txBody>
          <a:bodyPr/>
          <a:lstStyle/>
          <a:p>
            <a:fld id="{1A487F25-F84E-4639-AB30-CEB78EFE95D6}" type="slidenum">
              <a:rPr lang="de-DE" smtClean="0"/>
              <a:t>15</a:t>
            </a:fld>
            <a:endParaRPr lang="de-DE"/>
          </a:p>
        </p:txBody>
      </p:sp>
    </p:spTree>
    <p:extLst>
      <p:ext uri="{BB962C8B-B14F-4D97-AF65-F5344CB8AC3E}">
        <p14:creationId xmlns:p14="http://schemas.microsoft.com/office/powerpoint/2010/main" val="323664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16</a:t>
            </a:fld>
            <a:endParaRPr lang="de-DE"/>
          </a:p>
        </p:txBody>
      </p:sp>
    </p:spTree>
    <p:extLst>
      <p:ext uri="{BB962C8B-B14F-4D97-AF65-F5344CB8AC3E}">
        <p14:creationId xmlns:p14="http://schemas.microsoft.com/office/powerpoint/2010/main" val="363646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Frage Seitz: Was ist mit der IRAP?</a:t>
            </a:r>
          </a:p>
        </p:txBody>
      </p:sp>
      <p:sp>
        <p:nvSpPr>
          <p:cNvPr id="4" name="Foliennummernplatzhalter 3"/>
          <p:cNvSpPr>
            <a:spLocks noGrp="1"/>
          </p:cNvSpPr>
          <p:nvPr>
            <p:ph type="sldNum" sz="quarter" idx="5"/>
          </p:nvPr>
        </p:nvSpPr>
        <p:spPr/>
        <p:txBody>
          <a:bodyPr/>
          <a:lstStyle/>
          <a:p>
            <a:fld id="{1A487F25-F84E-4639-AB30-CEB78EFE95D6}" type="slidenum">
              <a:rPr lang="de-DE" smtClean="0"/>
              <a:t>17</a:t>
            </a:fld>
            <a:endParaRPr lang="de-DE"/>
          </a:p>
        </p:txBody>
      </p:sp>
    </p:spTree>
    <p:extLst>
      <p:ext uri="{BB962C8B-B14F-4D97-AF65-F5344CB8AC3E}">
        <p14:creationId xmlns:p14="http://schemas.microsoft.com/office/powerpoint/2010/main" val="4247803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Frage Seitz: Was ist mit der IRAP?</a:t>
            </a:r>
          </a:p>
        </p:txBody>
      </p:sp>
      <p:sp>
        <p:nvSpPr>
          <p:cNvPr id="4" name="Foliennummernplatzhalter 3"/>
          <p:cNvSpPr>
            <a:spLocks noGrp="1"/>
          </p:cNvSpPr>
          <p:nvPr>
            <p:ph type="sldNum" sz="quarter" idx="5"/>
          </p:nvPr>
        </p:nvSpPr>
        <p:spPr/>
        <p:txBody>
          <a:bodyPr/>
          <a:lstStyle/>
          <a:p>
            <a:fld id="{1A487F25-F84E-4639-AB30-CEB78EFE95D6}" type="slidenum">
              <a:rPr lang="de-DE" smtClean="0"/>
              <a:t>18</a:t>
            </a:fld>
            <a:endParaRPr lang="de-DE"/>
          </a:p>
        </p:txBody>
      </p:sp>
    </p:spTree>
    <p:extLst>
      <p:ext uri="{BB962C8B-B14F-4D97-AF65-F5344CB8AC3E}">
        <p14:creationId xmlns:p14="http://schemas.microsoft.com/office/powerpoint/2010/main" val="3586566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19</a:t>
            </a:fld>
            <a:endParaRPr lang="de-DE"/>
          </a:p>
        </p:txBody>
      </p:sp>
    </p:spTree>
    <p:extLst>
      <p:ext uri="{BB962C8B-B14F-4D97-AF65-F5344CB8AC3E}">
        <p14:creationId xmlns:p14="http://schemas.microsoft.com/office/powerpoint/2010/main" val="13117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A9FF0-516B-FAC6-EA8D-3AE06A6B601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D8427A-CA49-AAC0-3C0D-DF4093A29B5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1B54A5C-0855-6157-F6EC-A2948B642E8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a:extLst>
              <a:ext uri="{FF2B5EF4-FFF2-40B4-BE49-F238E27FC236}">
                <a16:creationId xmlns:a16="http://schemas.microsoft.com/office/drawing/2014/main" id="{09D87896-FE3B-4A77-8281-A8FE7B9DA88C}"/>
              </a:ext>
            </a:extLst>
          </p:cNvPr>
          <p:cNvSpPr>
            <a:spLocks noGrp="1"/>
          </p:cNvSpPr>
          <p:nvPr>
            <p:ph type="sldNum" sz="quarter" idx="5"/>
          </p:nvPr>
        </p:nvSpPr>
        <p:spPr/>
        <p:txBody>
          <a:bodyPr/>
          <a:lstStyle/>
          <a:p>
            <a:fld id="{1A487F25-F84E-4639-AB30-CEB78EFE95D6}" type="slidenum">
              <a:rPr lang="de-DE" smtClean="0"/>
              <a:t>2</a:t>
            </a:fld>
            <a:endParaRPr lang="de-DE"/>
          </a:p>
        </p:txBody>
      </p:sp>
    </p:spTree>
    <p:extLst>
      <p:ext uri="{BB962C8B-B14F-4D97-AF65-F5344CB8AC3E}">
        <p14:creationId xmlns:p14="http://schemas.microsoft.com/office/powerpoint/2010/main" val="292087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20</a:t>
            </a:fld>
            <a:endParaRPr lang="de-DE"/>
          </a:p>
        </p:txBody>
      </p:sp>
    </p:spTree>
    <p:extLst>
      <p:ext uri="{BB962C8B-B14F-4D97-AF65-F5344CB8AC3E}">
        <p14:creationId xmlns:p14="http://schemas.microsoft.com/office/powerpoint/2010/main" val="384402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21</a:t>
            </a:fld>
            <a:endParaRPr lang="de-DE"/>
          </a:p>
        </p:txBody>
      </p:sp>
    </p:spTree>
    <p:extLst>
      <p:ext uri="{BB962C8B-B14F-4D97-AF65-F5344CB8AC3E}">
        <p14:creationId xmlns:p14="http://schemas.microsoft.com/office/powerpoint/2010/main" val="3844020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22</a:t>
            </a:fld>
            <a:endParaRPr lang="de-DE"/>
          </a:p>
        </p:txBody>
      </p:sp>
    </p:spTree>
    <p:extLst>
      <p:ext uri="{BB962C8B-B14F-4D97-AF65-F5344CB8AC3E}">
        <p14:creationId xmlns:p14="http://schemas.microsoft.com/office/powerpoint/2010/main" val="131178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23</a:t>
            </a:fld>
            <a:endParaRPr lang="de-DE"/>
          </a:p>
        </p:txBody>
      </p:sp>
    </p:spTree>
    <p:extLst>
      <p:ext uri="{BB962C8B-B14F-4D97-AF65-F5344CB8AC3E}">
        <p14:creationId xmlns:p14="http://schemas.microsoft.com/office/powerpoint/2010/main" val="837314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24</a:t>
            </a:fld>
            <a:endParaRPr lang="de-DE"/>
          </a:p>
        </p:txBody>
      </p:sp>
    </p:spTree>
    <p:extLst>
      <p:ext uri="{BB962C8B-B14F-4D97-AF65-F5344CB8AC3E}">
        <p14:creationId xmlns:p14="http://schemas.microsoft.com/office/powerpoint/2010/main" val="3152172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25</a:t>
            </a:fld>
            <a:endParaRPr lang="de-DE"/>
          </a:p>
        </p:txBody>
      </p:sp>
    </p:spTree>
    <p:extLst>
      <p:ext uri="{BB962C8B-B14F-4D97-AF65-F5344CB8AC3E}">
        <p14:creationId xmlns:p14="http://schemas.microsoft.com/office/powerpoint/2010/main" val="2867445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26</a:t>
            </a:fld>
            <a:endParaRPr lang="de-DE"/>
          </a:p>
        </p:txBody>
      </p:sp>
    </p:spTree>
    <p:extLst>
      <p:ext uri="{BB962C8B-B14F-4D97-AF65-F5344CB8AC3E}">
        <p14:creationId xmlns:p14="http://schemas.microsoft.com/office/powerpoint/2010/main" val="4195233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27</a:t>
            </a:fld>
            <a:endParaRPr lang="de-DE"/>
          </a:p>
        </p:txBody>
      </p:sp>
    </p:spTree>
    <p:extLst>
      <p:ext uri="{BB962C8B-B14F-4D97-AF65-F5344CB8AC3E}">
        <p14:creationId xmlns:p14="http://schemas.microsoft.com/office/powerpoint/2010/main" val="227598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28</a:t>
            </a:fld>
            <a:endParaRPr lang="de-DE"/>
          </a:p>
        </p:txBody>
      </p:sp>
    </p:spTree>
    <p:extLst>
      <p:ext uri="{BB962C8B-B14F-4D97-AF65-F5344CB8AC3E}">
        <p14:creationId xmlns:p14="http://schemas.microsoft.com/office/powerpoint/2010/main" val="1716002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29</a:t>
            </a:fld>
            <a:endParaRPr lang="de-DE"/>
          </a:p>
        </p:txBody>
      </p:sp>
    </p:spTree>
    <p:extLst>
      <p:ext uri="{BB962C8B-B14F-4D97-AF65-F5344CB8AC3E}">
        <p14:creationId xmlns:p14="http://schemas.microsoft.com/office/powerpoint/2010/main" val="282122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3</a:t>
            </a:fld>
            <a:endParaRPr lang="de-DE"/>
          </a:p>
        </p:txBody>
      </p:sp>
    </p:spTree>
    <p:extLst>
      <p:ext uri="{BB962C8B-B14F-4D97-AF65-F5344CB8AC3E}">
        <p14:creationId xmlns:p14="http://schemas.microsoft.com/office/powerpoint/2010/main" val="1738397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30</a:t>
            </a:fld>
            <a:endParaRPr lang="de-DE"/>
          </a:p>
        </p:txBody>
      </p:sp>
    </p:spTree>
    <p:extLst>
      <p:ext uri="{BB962C8B-B14F-4D97-AF65-F5344CB8AC3E}">
        <p14:creationId xmlns:p14="http://schemas.microsoft.com/office/powerpoint/2010/main" val="317867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F698-531F-D6ED-377F-2B3EA5B3604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427AAD-CD19-8628-40B5-6F518046FFC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6074F00-E77D-AD9A-9FE2-453B3E0FF75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a:extLst>
              <a:ext uri="{FF2B5EF4-FFF2-40B4-BE49-F238E27FC236}">
                <a16:creationId xmlns:a16="http://schemas.microsoft.com/office/drawing/2014/main" id="{FCBF45A8-862D-6930-55B6-63830DEB75D8}"/>
              </a:ext>
            </a:extLst>
          </p:cNvPr>
          <p:cNvSpPr>
            <a:spLocks noGrp="1"/>
          </p:cNvSpPr>
          <p:nvPr>
            <p:ph type="sldNum" sz="quarter" idx="5"/>
          </p:nvPr>
        </p:nvSpPr>
        <p:spPr/>
        <p:txBody>
          <a:bodyPr/>
          <a:lstStyle/>
          <a:p>
            <a:fld id="{1A487F25-F84E-4639-AB30-CEB78EFE95D6}" type="slidenum">
              <a:rPr lang="de-DE" smtClean="0"/>
              <a:t>4</a:t>
            </a:fld>
            <a:endParaRPr lang="de-DE"/>
          </a:p>
        </p:txBody>
      </p:sp>
    </p:spTree>
    <p:extLst>
      <p:ext uri="{BB962C8B-B14F-4D97-AF65-F5344CB8AC3E}">
        <p14:creationId xmlns:p14="http://schemas.microsoft.com/office/powerpoint/2010/main" val="13414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5</a:t>
            </a:fld>
            <a:endParaRPr lang="de-DE"/>
          </a:p>
        </p:txBody>
      </p:sp>
    </p:spTree>
    <p:extLst>
      <p:ext uri="{BB962C8B-B14F-4D97-AF65-F5344CB8AC3E}">
        <p14:creationId xmlns:p14="http://schemas.microsoft.com/office/powerpoint/2010/main" val="131178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6</a:t>
            </a:fld>
            <a:endParaRPr lang="de-DE"/>
          </a:p>
        </p:txBody>
      </p:sp>
    </p:spTree>
    <p:extLst>
      <p:ext uri="{BB962C8B-B14F-4D97-AF65-F5344CB8AC3E}">
        <p14:creationId xmlns:p14="http://schemas.microsoft.com/office/powerpoint/2010/main" val="286744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7</a:t>
            </a:fld>
            <a:endParaRPr lang="de-DE"/>
          </a:p>
        </p:txBody>
      </p:sp>
    </p:spTree>
    <p:extLst>
      <p:ext uri="{BB962C8B-B14F-4D97-AF65-F5344CB8AC3E}">
        <p14:creationId xmlns:p14="http://schemas.microsoft.com/office/powerpoint/2010/main" val="125766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8</a:t>
            </a:fld>
            <a:endParaRPr lang="de-DE"/>
          </a:p>
        </p:txBody>
      </p:sp>
    </p:spTree>
    <p:extLst>
      <p:ext uri="{BB962C8B-B14F-4D97-AF65-F5344CB8AC3E}">
        <p14:creationId xmlns:p14="http://schemas.microsoft.com/office/powerpoint/2010/main" val="179815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1A487F25-F84E-4639-AB30-CEB78EFE95D6}" type="slidenum">
              <a:rPr lang="de-DE" smtClean="0"/>
              <a:t>9</a:t>
            </a:fld>
            <a:endParaRPr lang="de-DE"/>
          </a:p>
        </p:txBody>
      </p:sp>
    </p:spTree>
    <p:extLst>
      <p:ext uri="{BB962C8B-B14F-4D97-AF65-F5344CB8AC3E}">
        <p14:creationId xmlns:p14="http://schemas.microsoft.com/office/powerpoint/2010/main" val="425326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rgbClr val="E379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7" name="Rectangle 6"/>
          <p:cNvSpPr/>
          <p:nvPr/>
        </p:nvSpPr>
        <p:spPr>
          <a:xfrm>
            <a:off x="-6843" y="2059012"/>
            <a:ext cx="12195668" cy="1828800"/>
          </a:xfrm>
          <a:prstGeom prst="rect">
            <a:avLst/>
          </a:prstGeom>
          <a:solidFill>
            <a:srgbClr val="87868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68A4A113-0679-4E6D-A92B-A847D3F47F94}" type="datetime1">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09EEAFA-C03C-4A59-813A-D14F6558F8E0}" type="datetime1">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16B8402-699E-48EE-AAA0-544E12DCD622}" type="datetime1">
              <a:rPr lang="en-US" smtClean="0"/>
              <a:t>11/18/2025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F2396-C7EC-F334-119F-B6F6371FB54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AAF7195-4B02-422A-55FA-059F6344E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AD5A6EA-38C2-DBF8-9F8A-20003936CA1B}"/>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5" name="Fußzeilenplatzhalter 4">
            <a:extLst>
              <a:ext uri="{FF2B5EF4-FFF2-40B4-BE49-F238E27FC236}">
                <a16:creationId xmlns:a16="http://schemas.microsoft.com/office/drawing/2014/main" id="{F5CE3525-2AB5-88B0-D9C8-C317062D683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BA23254-D9C5-8874-866B-AE194899A4D7}"/>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106953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F4C6D-DE18-9538-4F60-084925EEC9A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26D6166-AF8E-9723-98F8-9BB46B5ECB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904241-97F3-E279-DE13-022A4D672768}"/>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5" name="Fußzeilenplatzhalter 4">
            <a:extLst>
              <a:ext uri="{FF2B5EF4-FFF2-40B4-BE49-F238E27FC236}">
                <a16:creationId xmlns:a16="http://schemas.microsoft.com/office/drawing/2014/main" id="{940B5DDA-93A9-2618-CF11-98BECC680A3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CEB1672-7C8C-DF15-9860-E79BE5007C0C}"/>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320652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E9E09-48A6-ED32-F92E-F3D8C3CDE77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DFAB434-AC74-1F5F-015B-3ACBB6F4A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6165674-7079-A715-A63D-6C4A425B2D79}"/>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5" name="Fußzeilenplatzhalter 4">
            <a:extLst>
              <a:ext uri="{FF2B5EF4-FFF2-40B4-BE49-F238E27FC236}">
                <a16:creationId xmlns:a16="http://schemas.microsoft.com/office/drawing/2014/main" id="{9D2E4792-95B5-CB33-FE2B-92F86EF62D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7857AE-7BAF-9332-3D91-8617E331B3DD}"/>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305882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3AA9E-41A2-FD54-6305-65C1F108D86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100DA4E-EB90-3FF8-B67B-EC49F126034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06AE21F-BB09-68DA-CEE7-69C6C718B66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24E2791-1083-E22B-5AA5-B5426A0F7507}"/>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6" name="Fußzeilenplatzhalter 5">
            <a:extLst>
              <a:ext uri="{FF2B5EF4-FFF2-40B4-BE49-F238E27FC236}">
                <a16:creationId xmlns:a16="http://schemas.microsoft.com/office/drawing/2014/main" id="{6AB2EDAF-892E-F662-7637-086C93BAFF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7DD5FF-96A0-CD3F-66FD-7AAB3B82DA3F}"/>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2264415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CAF33-06DA-76F6-00E2-F44393CBED0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CC40A4D-E2A7-6DCB-5D5A-DC53A6A0E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5051A57-317B-C449-B4F6-B26CFD77EAE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069341B-CDBF-8F85-E8B1-561C52933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CA8F51-9238-186B-D712-7F7296D89B9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CED5F97-A3FC-A18B-E6CA-0067695A7571}"/>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8" name="Fußzeilenplatzhalter 7">
            <a:extLst>
              <a:ext uri="{FF2B5EF4-FFF2-40B4-BE49-F238E27FC236}">
                <a16:creationId xmlns:a16="http://schemas.microsoft.com/office/drawing/2014/main" id="{2896D2F1-CE64-BD65-D820-BD8B892DAA7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05E83F2-9428-5A3B-E663-4D396D317DB4}"/>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1856816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6BBA2-0D4B-9DD1-AA64-BFE73DD286D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5E271FA-C02E-BA2E-EDCB-4B34B3707146}"/>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4" name="Fußzeilenplatzhalter 3">
            <a:extLst>
              <a:ext uri="{FF2B5EF4-FFF2-40B4-BE49-F238E27FC236}">
                <a16:creationId xmlns:a16="http://schemas.microsoft.com/office/drawing/2014/main" id="{5C1FEB28-B252-B3B5-4F69-22EF2B74E48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301B482-32A1-3478-5361-DBE3B227CCB6}"/>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314028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F771A8-7F0A-B19A-1F54-631AD47267E2}"/>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3" name="Fußzeilenplatzhalter 2">
            <a:extLst>
              <a:ext uri="{FF2B5EF4-FFF2-40B4-BE49-F238E27FC236}">
                <a16:creationId xmlns:a16="http://schemas.microsoft.com/office/drawing/2014/main" id="{01D63730-DDD8-354C-E653-E017A0D7BCA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516B9BA-A061-5F80-C1BD-C5267E74442E}"/>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1464050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4F5F3-1779-D498-651D-43F41E67227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1CC45C2-4208-CBCD-1355-7A85BDF7F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CBB81C9-4DBE-C2C6-00B4-DD28C5F0E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91BAC8F-BACE-D80D-493D-6F225D93295E}"/>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6" name="Fußzeilenplatzhalter 5">
            <a:extLst>
              <a:ext uri="{FF2B5EF4-FFF2-40B4-BE49-F238E27FC236}">
                <a16:creationId xmlns:a16="http://schemas.microsoft.com/office/drawing/2014/main" id="{3BF9118D-DAAA-714C-71B8-E1612707F2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3122E65-BC8D-ACD5-5DBB-AE2EC8CA171A}"/>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330753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029559" y="284176"/>
            <a:ext cx="6957440" cy="952500"/>
          </a:xfrm>
        </p:spPr>
        <p:txBody>
          <a:bodyPr>
            <a:normAutofit/>
          </a:bodyPr>
          <a:lstStyle>
            <a:lvl1pPr algn="ctr">
              <a:defRPr sz="2800" cap="none" baseline="0">
                <a:solidFill>
                  <a:srgbClr val="878684"/>
                </a:solidFill>
              </a:defRPr>
            </a:lvl1pPr>
          </a:lstStyle>
          <a:p>
            <a:r>
              <a:rPr lang="de-DE" dirty="0"/>
              <a:t>Titelmasterformat durch Klicken bearbeiten</a:t>
            </a:r>
            <a:endParaRPr lang="en-US" dirty="0"/>
          </a:p>
        </p:txBody>
      </p:sp>
      <p:sp>
        <p:nvSpPr>
          <p:cNvPr id="3" name="Content Placeholder 2"/>
          <p:cNvSpPr>
            <a:spLocks noGrp="1"/>
          </p:cNvSpPr>
          <p:nvPr>
            <p:ph sz="half" idx="1"/>
          </p:nvPr>
        </p:nvSpPr>
        <p:spPr>
          <a:xfrm>
            <a:off x="182526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85031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6A54A7A-212E-4FE3-818F-BE0E2F963E01}" type="datetime1">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
        <p:nvSpPr>
          <p:cNvPr id="9" name="Textfeld 8">
            <a:extLst>
              <a:ext uri="{FF2B5EF4-FFF2-40B4-BE49-F238E27FC236}">
                <a16:creationId xmlns:a16="http://schemas.microsoft.com/office/drawing/2014/main" id="{E8D9FDAC-1F88-9A52-F3A2-626D1EB33B3B}"/>
              </a:ext>
            </a:extLst>
          </p:cNvPr>
          <p:cNvSpPr txBox="1"/>
          <p:nvPr userDrawn="1"/>
        </p:nvSpPr>
        <p:spPr>
          <a:xfrm>
            <a:off x="10986999" y="6422854"/>
            <a:ext cx="605102" cy="369332"/>
          </a:xfrm>
          <a:prstGeom prst="rect">
            <a:avLst/>
          </a:prstGeom>
          <a:noFill/>
        </p:spPr>
        <p:txBody>
          <a:bodyPr wrap="none" rtlCol="0">
            <a:spAutoFit/>
          </a:bodyPr>
          <a:lstStyle/>
          <a:p>
            <a:fld id="{0DD961D8-E8BC-4B3A-9BFC-48BC59CC742E}" type="slidenum">
              <a:rPr lang="de-DE" smtClean="0">
                <a:solidFill>
                  <a:srgbClr val="878684"/>
                </a:solidFill>
              </a:rPr>
              <a:t>‹Nr.›</a:t>
            </a:fld>
            <a:endParaRPr lang="de-DE" dirty="0">
              <a:solidFill>
                <a:srgbClr val="878684"/>
              </a:solidFill>
            </a:endParaRPr>
          </a:p>
        </p:txBody>
      </p:sp>
      <p:graphicFrame>
        <p:nvGraphicFramePr>
          <p:cNvPr id="2" name="Objekt 1">
            <a:extLst>
              <a:ext uri="{FF2B5EF4-FFF2-40B4-BE49-F238E27FC236}">
                <a16:creationId xmlns:a16="http://schemas.microsoft.com/office/drawing/2014/main" id="{D46F20BD-62B8-DD1B-D515-8B6148E430DA}"/>
              </a:ext>
            </a:extLst>
          </p:cNvPr>
          <p:cNvGraphicFramePr>
            <a:graphicFrameLocks noChangeAspect="1"/>
          </p:cNvGraphicFramePr>
          <p:nvPr userDrawn="1">
            <p:extLst>
              <p:ext uri="{D42A27DB-BD31-4B8C-83A1-F6EECF244321}">
                <p14:modId xmlns:p14="http://schemas.microsoft.com/office/powerpoint/2010/main" val="2721392832"/>
              </p:ext>
            </p:extLst>
          </p:nvPr>
        </p:nvGraphicFramePr>
        <p:xfrm>
          <a:off x="-26886" y="2878903"/>
          <a:ext cx="4102928" cy="3979097"/>
        </p:xfrm>
        <a:graphic>
          <a:graphicData uri="http://schemas.openxmlformats.org/presentationml/2006/ole">
            <mc:AlternateContent xmlns:mc="http://schemas.openxmlformats.org/markup-compatibility/2006">
              <mc:Choice xmlns:v="urn:schemas-microsoft-com:vml" Requires="v">
                <p:oleObj name="Bitmap Image" r:id="rId2" imgW="7866888" imgH="7793736" progId="PBrush">
                  <p:embed/>
                </p:oleObj>
              </mc:Choice>
              <mc:Fallback>
                <p:oleObj name="Bitmap Image" r:id="rId2" imgW="7866888" imgH="7793736" progId="PBrush">
                  <p:embed/>
                  <p:pic>
                    <p:nvPicPr>
                      <p:cNvPr id="2" name="Objekt 1">
                        <a:extLst>
                          <a:ext uri="{FF2B5EF4-FFF2-40B4-BE49-F238E27FC236}">
                            <a16:creationId xmlns:a16="http://schemas.microsoft.com/office/drawing/2014/main" id="{D46F20BD-62B8-DD1B-D515-8B6148E43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390" b="49477"/>
                      <a:stretch>
                        <a:fillRect/>
                      </a:stretch>
                    </p:blipFill>
                    <p:spPr bwMode="auto">
                      <a:xfrm>
                        <a:off x="-26886" y="2878903"/>
                        <a:ext cx="4102928" cy="3979097"/>
                      </a:xfrm>
                      <a:prstGeom prst="rect">
                        <a:avLst/>
                      </a:prstGeom>
                      <a:noFill/>
                    </p:spPr>
                  </p:pic>
                </p:oleObj>
              </mc:Fallback>
            </mc:AlternateContent>
          </a:graphicData>
        </a:graphic>
      </p:graphicFrame>
      <p:pic>
        <p:nvPicPr>
          <p:cNvPr id="11" name="Grafik 10">
            <a:extLst>
              <a:ext uri="{FF2B5EF4-FFF2-40B4-BE49-F238E27FC236}">
                <a16:creationId xmlns:a16="http://schemas.microsoft.com/office/drawing/2014/main" id="{E1C728FF-0316-1459-D7CC-ECF457500069}"/>
              </a:ext>
            </a:extLst>
          </p:cNvPr>
          <p:cNvPicPr>
            <a:picLocks noChangeAspect="1"/>
          </p:cNvPicPr>
          <p:nvPr userDrawn="1"/>
        </p:nvPicPr>
        <p:blipFill>
          <a:blip r:embed="rId4"/>
          <a:stretch>
            <a:fillRect/>
          </a:stretch>
        </p:blipFill>
        <p:spPr>
          <a:xfrm>
            <a:off x="333903" y="201782"/>
            <a:ext cx="3333764" cy="82550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400FA-3C7D-F4B8-EEA6-6D2D2E80FF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873225A-E667-4ADD-B846-AA06B0BE3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72F8D40-544B-FDEE-6A0A-78241AB54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331EF6B-5984-D8D9-50EE-221800D53AEF}"/>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6" name="Fußzeilenplatzhalter 5">
            <a:extLst>
              <a:ext uri="{FF2B5EF4-FFF2-40B4-BE49-F238E27FC236}">
                <a16:creationId xmlns:a16="http://schemas.microsoft.com/office/drawing/2014/main" id="{6C16177D-9C01-2048-BDB4-54CC861194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1D748C5-AFB0-65DE-8529-98DB808BF9CF}"/>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4160135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67573-2BEA-9C75-5A8A-E913BF1626C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7A23E57-BE75-E26C-27B3-7D737666818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4C21E16-B68D-0B20-97AD-FCA357A15D0D}"/>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5" name="Fußzeilenplatzhalter 4">
            <a:extLst>
              <a:ext uri="{FF2B5EF4-FFF2-40B4-BE49-F238E27FC236}">
                <a16:creationId xmlns:a16="http://schemas.microsoft.com/office/drawing/2014/main" id="{A9D5A242-90CE-2E49-E6DE-5C88BDE4EC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A7B83F-EC5E-0C8D-C1C5-8C3D93D2300E}"/>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3606514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EE8F46-07F9-17C9-F562-3B62B6B9E87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71BD5AC-1912-B031-1B75-B7C2524F6D8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7409EEB-49E9-22E1-0EC8-739457012856}"/>
              </a:ext>
            </a:extLst>
          </p:cNvPr>
          <p:cNvSpPr>
            <a:spLocks noGrp="1"/>
          </p:cNvSpPr>
          <p:nvPr>
            <p:ph type="dt" sz="half" idx="10"/>
          </p:nvPr>
        </p:nvSpPr>
        <p:spPr/>
        <p:txBody>
          <a:bodyPr/>
          <a:lstStyle/>
          <a:p>
            <a:fld id="{448B68AE-A944-4279-969C-A1484B6D26AE}" type="datetimeFigureOut">
              <a:rPr lang="de-DE" smtClean="0"/>
              <a:t>18.11.2025</a:t>
            </a:fld>
            <a:endParaRPr lang="de-DE"/>
          </a:p>
        </p:txBody>
      </p:sp>
      <p:sp>
        <p:nvSpPr>
          <p:cNvPr id="5" name="Fußzeilenplatzhalter 4">
            <a:extLst>
              <a:ext uri="{FF2B5EF4-FFF2-40B4-BE49-F238E27FC236}">
                <a16:creationId xmlns:a16="http://schemas.microsoft.com/office/drawing/2014/main" id="{8B194828-4EE1-0857-7D20-D848DCDD8B5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A4C647-D395-5296-45B2-71DABEA9AD4A}"/>
              </a:ext>
            </a:extLst>
          </p:cNvPr>
          <p:cNvSpPr>
            <a:spLocks noGrp="1"/>
          </p:cNvSpPr>
          <p:nvPr>
            <p:ph type="sldNum" sz="quarter" idx="12"/>
          </p:nvPr>
        </p:nvSpPr>
        <p:spPr>
          <a:xfrm>
            <a:off x="8610600" y="6356350"/>
            <a:ext cx="2743200" cy="365125"/>
          </a:xfrm>
          <a:prstGeom prst="rect">
            <a:avLst/>
          </a:prstGeom>
        </p:spPr>
        <p:txBody>
          <a:bodyPr/>
          <a:lstStyle/>
          <a:p>
            <a:fld id="{DA442F09-C5F6-4B5A-9C8A-4B2A66F4BFBE}" type="slidenum">
              <a:rPr lang="de-DE" smtClean="0"/>
              <a:t>‹Nr.›</a:t>
            </a:fld>
            <a:endParaRPr lang="de-DE"/>
          </a:p>
        </p:txBody>
      </p:sp>
    </p:spTree>
    <p:extLst>
      <p:ext uri="{BB962C8B-B14F-4D97-AF65-F5344CB8AC3E}">
        <p14:creationId xmlns:p14="http://schemas.microsoft.com/office/powerpoint/2010/main" val="500835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42FD4-BC82-4011-8DD2-596C4C6B2F8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E6EAD7D-A326-413E-9DD2-6E0022CD19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8C14F38-C3AD-4384-B0E1-E20D2EEF9527}"/>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5" name="Fußzeilenplatzhalter 4">
            <a:extLst>
              <a:ext uri="{FF2B5EF4-FFF2-40B4-BE49-F238E27FC236}">
                <a16:creationId xmlns:a16="http://schemas.microsoft.com/office/drawing/2014/main" id="{CADEE964-9D3F-40C0-941C-9C97DBC8C8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CF11A0-A000-4200-B6B6-707BE6B33901}"/>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341122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D009C-BEDA-4BDC-8229-CFAFD68BF5A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A8BCC5-8CCB-4A73-A460-7C067F5126A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DAC8A89-E9DC-45D3-BAC3-8E7FED4F749E}"/>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5" name="Fußzeilenplatzhalter 4">
            <a:extLst>
              <a:ext uri="{FF2B5EF4-FFF2-40B4-BE49-F238E27FC236}">
                <a16:creationId xmlns:a16="http://schemas.microsoft.com/office/drawing/2014/main" id="{7446AC63-D362-4517-96A2-26AD973583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A2215E6-FD4F-4BDC-B41C-3EAF912DEC0B}"/>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1524130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3D92C-68AC-4254-A23A-9B87BA8241E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BC469A7-B586-483B-91F6-C62057FE2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1BCFD74-153B-4F89-AB8B-635DCAF7D394}"/>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5" name="Fußzeilenplatzhalter 4">
            <a:extLst>
              <a:ext uri="{FF2B5EF4-FFF2-40B4-BE49-F238E27FC236}">
                <a16:creationId xmlns:a16="http://schemas.microsoft.com/office/drawing/2014/main" id="{E1E3C7D9-B018-48F7-84C9-E0C8783D94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FDB30B-3745-4C14-A8F0-4217898FD553}"/>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3007774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05C44-362D-4AE3-8188-E710E21380F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DBD78B4-958E-4785-8568-584A444CBB5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0AD2A7D-41BB-4D11-A609-77969C7110C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97F43B2-288A-48DE-9A96-13ECC7973292}"/>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6" name="Fußzeilenplatzhalter 5">
            <a:extLst>
              <a:ext uri="{FF2B5EF4-FFF2-40B4-BE49-F238E27FC236}">
                <a16:creationId xmlns:a16="http://schemas.microsoft.com/office/drawing/2014/main" id="{66E295EE-C259-4A34-BC9B-B8AEC0EA56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3816EE5-0918-46AC-A825-B320F1114938}"/>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1867674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5F0A4-7C2F-475F-BE4F-D393A8F2783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F432844-4D23-48C5-A22C-49A5692DE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BDAD1EC-81C9-4616-A8A0-1E2A81201FE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FC0355D-09DE-4EA8-9781-265E6B600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3661A3D-E5E6-4EE9-8BC3-0574E0C8B3E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EBAE433-206C-41E5-B771-3E53715090A0}"/>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8" name="Fußzeilenplatzhalter 7">
            <a:extLst>
              <a:ext uri="{FF2B5EF4-FFF2-40B4-BE49-F238E27FC236}">
                <a16:creationId xmlns:a16="http://schemas.microsoft.com/office/drawing/2014/main" id="{2CE14B5E-0140-48F4-8615-9C94B82FE78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9B60CD3-0BE4-412D-81BC-FEB5EAF683CA}"/>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2155737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D9BA6-8F1F-440D-B4E0-C26C96165CD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141DB0B-FB4F-4F73-91B5-7869D1DE7B04}"/>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4" name="Fußzeilenplatzhalter 3">
            <a:extLst>
              <a:ext uri="{FF2B5EF4-FFF2-40B4-BE49-F238E27FC236}">
                <a16:creationId xmlns:a16="http://schemas.microsoft.com/office/drawing/2014/main" id="{E4DAC524-FD47-4725-8657-A35EFBCFD4D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66AE837-13AC-4233-93E7-C46132EC90E6}"/>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3460894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84D04DC-8B5D-48A2-B00D-3E1CD69EE5F1}"/>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3" name="Fußzeilenplatzhalter 2">
            <a:extLst>
              <a:ext uri="{FF2B5EF4-FFF2-40B4-BE49-F238E27FC236}">
                <a16:creationId xmlns:a16="http://schemas.microsoft.com/office/drawing/2014/main" id="{B2A37134-076F-4CA1-862F-C7556FF8016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45C472C-C6FC-4C24-8EF8-CE681C9234CD}"/>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288266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612E8127-C34A-4A53-935B-D28671E5346D}" type="datetime1">
              <a:rPr lang="en-US" smtClean="0"/>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4E3CB-3488-409B-B2BF-4AC1940486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CBCD8A6-F806-4EDB-A473-751086040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5E133A1-A499-442B-BD3B-15815AD94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5E57D6-E61D-4907-A012-4DCF0B0CA6A5}"/>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6" name="Fußzeilenplatzhalter 5">
            <a:extLst>
              <a:ext uri="{FF2B5EF4-FFF2-40B4-BE49-F238E27FC236}">
                <a16:creationId xmlns:a16="http://schemas.microsoft.com/office/drawing/2014/main" id="{0281ADB8-D303-45A2-9AC6-12B05B775DB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C5E9F09-19F6-47B2-8914-B327B7A84DE0}"/>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1857908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F9F2F-3D71-4C0E-98B1-0C0FDFADC45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6070C2A-DBA9-46F1-B16B-618671B6D6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DBD3167-5BBC-4CB9-832D-34B60405E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92F032E-6282-4AFE-8A71-667FED3B9BC8}"/>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6" name="Fußzeilenplatzhalter 5">
            <a:extLst>
              <a:ext uri="{FF2B5EF4-FFF2-40B4-BE49-F238E27FC236}">
                <a16:creationId xmlns:a16="http://schemas.microsoft.com/office/drawing/2014/main" id="{9BA89FF7-DB12-481E-873C-9F976D44C3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F95D1DD-DE4D-4E21-A16B-643B29B1B5F1}"/>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1193313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C453D-6CBB-498A-AE02-E98323A77B0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903A2F0-C0A8-4C31-91A7-E848306F2BE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BB7AEE7-5B5D-4C26-B279-F3C221DD5E4D}"/>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5" name="Fußzeilenplatzhalter 4">
            <a:extLst>
              <a:ext uri="{FF2B5EF4-FFF2-40B4-BE49-F238E27FC236}">
                <a16:creationId xmlns:a16="http://schemas.microsoft.com/office/drawing/2014/main" id="{BB7C3370-79A1-4E03-AA5B-CB2FD4B8F0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BA279FA-8F16-4332-B3B0-455BF82F1A31}"/>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2086203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97933B6-F003-47CE-B7C9-1E0BF70911A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A3FB0A9-4603-4110-AC0D-FD31B5A3621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E79E49-9461-4CB6-AE2E-9C2F5515FDE6}"/>
              </a:ext>
            </a:extLst>
          </p:cNvPr>
          <p:cNvSpPr>
            <a:spLocks noGrp="1"/>
          </p:cNvSpPr>
          <p:nvPr>
            <p:ph type="dt" sz="half" idx="10"/>
          </p:nvPr>
        </p:nvSpPr>
        <p:spPr/>
        <p:txBody>
          <a:bodyPr/>
          <a:lstStyle/>
          <a:p>
            <a:fld id="{88F56D7C-C7E2-47C0-84F5-ADC2D4B91F16}" type="datetimeFigureOut">
              <a:rPr lang="de-DE" smtClean="0"/>
              <a:t>18.11.2025</a:t>
            </a:fld>
            <a:endParaRPr lang="de-DE"/>
          </a:p>
        </p:txBody>
      </p:sp>
      <p:sp>
        <p:nvSpPr>
          <p:cNvPr id="5" name="Fußzeilenplatzhalter 4">
            <a:extLst>
              <a:ext uri="{FF2B5EF4-FFF2-40B4-BE49-F238E27FC236}">
                <a16:creationId xmlns:a16="http://schemas.microsoft.com/office/drawing/2014/main" id="{3DDAA8C7-2F08-4077-AFEC-73F5B75FFD9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15839E5-F1C2-48E3-A8F6-E279D2981082}"/>
              </a:ext>
            </a:extLst>
          </p:cNvPr>
          <p:cNvSpPr>
            <a:spLocks noGrp="1"/>
          </p:cNvSpPr>
          <p:nvPr>
            <p:ph type="sldNum" sz="quarter" idx="12"/>
          </p:nvPr>
        </p:nvSpPr>
        <p:spPr/>
        <p:txBody>
          <a:bodyPr/>
          <a:lstStyle/>
          <a:p>
            <a:fld id="{0DB34397-20C1-479A-872C-F6FF4B8FE887}" type="slidenum">
              <a:rPr lang="de-DE" smtClean="0"/>
              <a:t>‹Nr.›</a:t>
            </a:fld>
            <a:endParaRPr lang="de-DE"/>
          </a:p>
        </p:txBody>
      </p:sp>
    </p:spTree>
    <p:extLst>
      <p:ext uri="{BB962C8B-B14F-4D97-AF65-F5344CB8AC3E}">
        <p14:creationId xmlns:p14="http://schemas.microsoft.com/office/powerpoint/2010/main" val="369894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lvl1pPr>
              <a:defRPr>
                <a:solidFill>
                  <a:schemeClr val="tx2"/>
                </a:solidFill>
              </a:defRPr>
            </a:lvl1pPr>
          </a:lstStyle>
          <a:p>
            <a:fld id="{771EBA20-5F4E-47F4-B176-DD1C546D2BC6}" type="datetime1">
              <a:rPr lang="en-US" smtClean="0"/>
              <a:t>11/18/2025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238F7C1-F583-4A1F-93DC-2478D61BF5A9}" type="datetime1">
              <a:rPr lang="en-US" smtClean="0"/>
              <a:t>11/18/2025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E1FEB14B-D1CC-4671-9DB3-9599D2B622B4}" type="datetime1">
              <a:rPr lang="en-US" smtClean="0"/>
              <a:t>11/18/2025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bg>
      <p:bgPr>
        <a:solidFill>
          <a:srgbClr val="E3791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B5F71-1B05-4A18-A108-D6FAA38349D2}" type="datetime1">
              <a:rPr lang="en-US" smtClean="0"/>
              <a:t>11/18/2025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73E0C3B-64F1-4EAB-9B0A-38699BD8B23C}" type="datetime1">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FEBC44B-EE2D-40F8-A303-3962F5F515C8}" type="datetime1">
              <a:rPr lang="en-US" smtClean="0"/>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E004411-8595-492E-9612-64F04AE039F7}" type="datetime1">
              <a:rPr lang="en-US" smtClean="0"/>
              <a:t>11/18/2025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C3BE023-7C1D-771B-11B9-D29289729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C6AE6FF-B280-972A-58BE-FA92449CB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7499B31-D26F-4142-F9B7-3770F5718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B68AE-A944-4279-969C-A1484B6D26AE}" type="datetimeFigureOut">
              <a:rPr lang="de-DE" smtClean="0"/>
              <a:t>18.11.2025</a:t>
            </a:fld>
            <a:endParaRPr lang="de-DE"/>
          </a:p>
        </p:txBody>
      </p:sp>
      <p:sp>
        <p:nvSpPr>
          <p:cNvPr id="5" name="Fußzeilenplatzhalter 4">
            <a:extLst>
              <a:ext uri="{FF2B5EF4-FFF2-40B4-BE49-F238E27FC236}">
                <a16:creationId xmlns:a16="http://schemas.microsoft.com/office/drawing/2014/main" id="{756E5E9C-696D-DE32-33D8-45BA853BC3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7" name="Textfeld 6">
            <a:extLst>
              <a:ext uri="{FF2B5EF4-FFF2-40B4-BE49-F238E27FC236}">
                <a16:creationId xmlns:a16="http://schemas.microsoft.com/office/drawing/2014/main" id="{74F2BAA4-8E1E-193D-3F2B-70A36C30B6AC}"/>
              </a:ext>
            </a:extLst>
          </p:cNvPr>
          <p:cNvSpPr txBox="1"/>
          <p:nvPr userDrawn="1"/>
        </p:nvSpPr>
        <p:spPr>
          <a:xfrm>
            <a:off x="10700584" y="6418647"/>
            <a:ext cx="791050" cy="369332"/>
          </a:xfrm>
          <a:prstGeom prst="rect">
            <a:avLst/>
          </a:prstGeom>
          <a:noFill/>
        </p:spPr>
        <p:txBody>
          <a:bodyPr wrap="none" rtlCol="0">
            <a:spAutoFit/>
          </a:bodyPr>
          <a:lstStyle/>
          <a:p>
            <a:fld id="{0DD961D8-E8BC-4B3A-9BFC-48BC59CC742E}" type="slidenum">
              <a:rPr lang="de-DE" smtClean="0">
                <a:solidFill>
                  <a:srgbClr val="878684"/>
                </a:solidFill>
              </a:rPr>
              <a:t>‹Nr.›</a:t>
            </a:fld>
            <a:r>
              <a:rPr lang="de-DE" dirty="0">
                <a:solidFill>
                  <a:srgbClr val="878684"/>
                </a:solidFill>
              </a:rPr>
              <a:t>/9</a:t>
            </a:r>
          </a:p>
        </p:txBody>
      </p:sp>
    </p:spTree>
    <p:extLst>
      <p:ext uri="{BB962C8B-B14F-4D97-AF65-F5344CB8AC3E}">
        <p14:creationId xmlns:p14="http://schemas.microsoft.com/office/powerpoint/2010/main" val="678986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A926FAA-0D56-4027-A4CF-70D2A016D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54FEA50-0412-4B15-8066-E58748058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5282B4-4999-46E2-AD67-754C4474B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56D7C-C7E2-47C0-84F5-ADC2D4B91F16}" type="datetimeFigureOut">
              <a:rPr lang="de-DE" smtClean="0"/>
              <a:t>18.11.2025</a:t>
            </a:fld>
            <a:endParaRPr lang="de-DE"/>
          </a:p>
        </p:txBody>
      </p:sp>
      <p:sp>
        <p:nvSpPr>
          <p:cNvPr id="5" name="Fußzeilenplatzhalter 4">
            <a:extLst>
              <a:ext uri="{FF2B5EF4-FFF2-40B4-BE49-F238E27FC236}">
                <a16:creationId xmlns:a16="http://schemas.microsoft.com/office/drawing/2014/main" id="{B88F2BFC-191D-42C4-903A-09452354A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F783278-5653-4298-81A2-B87BE6D9F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34397-20C1-479A-872C-F6FF4B8FE887}" type="slidenum">
              <a:rPr lang="de-DE" smtClean="0"/>
              <a:t>‹Nr.›</a:t>
            </a:fld>
            <a:endParaRPr lang="de-DE"/>
          </a:p>
        </p:txBody>
      </p:sp>
    </p:spTree>
    <p:extLst>
      <p:ext uri="{BB962C8B-B14F-4D97-AF65-F5344CB8AC3E}">
        <p14:creationId xmlns:p14="http://schemas.microsoft.com/office/powerpoint/2010/main" val="47813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ervizi.lavoro.gov.it/runts/it-it/Ricerca-ent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volontariato.provincia.bz.it/it/ricerca-registro-provinciale-persone-giuridiche" TargetMode="External"/><Relationship Id="rId4" Type="http://schemas.openxmlformats.org/officeDocument/2006/relationships/hyperlink" Target="https://registro.sportesalute.eu/#/registro/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15FEDA2-0BD4-4574-B661-E92BB02D6311}"/>
              </a:ext>
            </a:extLst>
          </p:cNvPr>
          <p:cNvSpPr/>
          <p:nvPr/>
        </p:nvSpPr>
        <p:spPr>
          <a:xfrm>
            <a:off x="-6843" y="5884755"/>
            <a:ext cx="12195668" cy="574565"/>
          </a:xfrm>
          <a:prstGeom prst="rect">
            <a:avLst/>
          </a:prstGeom>
          <a:solidFill>
            <a:srgbClr val="E379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8" name="Rectangle 6">
            <a:extLst>
              <a:ext uri="{FF2B5EF4-FFF2-40B4-BE49-F238E27FC236}">
                <a16:creationId xmlns:a16="http://schemas.microsoft.com/office/drawing/2014/main" id="{AA0C2A43-6076-462F-85D6-531599942C12}"/>
              </a:ext>
            </a:extLst>
          </p:cNvPr>
          <p:cNvSpPr/>
          <p:nvPr/>
        </p:nvSpPr>
        <p:spPr>
          <a:xfrm>
            <a:off x="-6843" y="3073008"/>
            <a:ext cx="12195668" cy="2806452"/>
          </a:xfrm>
          <a:prstGeom prst="rect">
            <a:avLst/>
          </a:prstGeom>
          <a:solidFill>
            <a:srgbClr val="87868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el 1"/>
          <p:cNvSpPr>
            <a:spLocks noGrp="1"/>
          </p:cNvSpPr>
          <p:nvPr>
            <p:ph type="ctrTitle"/>
          </p:nvPr>
        </p:nvSpPr>
        <p:spPr>
          <a:xfrm>
            <a:off x="0" y="3429000"/>
            <a:ext cx="12204527" cy="2040251"/>
          </a:xfrm>
        </p:spPr>
        <p:txBody>
          <a:bodyPr>
            <a:noAutofit/>
          </a:bodyPr>
          <a:lstStyle/>
          <a:p>
            <a:pPr>
              <a:spcBef>
                <a:spcPts val="0"/>
              </a:spcBef>
            </a:pPr>
            <a:br>
              <a:rPr lang="de-DE" sz="1200" cap="none" dirty="0"/>
            </a:br>
            <a:r>
              <a:rPr lang="de-DE" sz="1200" cap="none" dirty="0"/>
              <a:t> </a:t>
            </a:r>
            <a:br>
              <a:rPr lang="de-DE" sz="3600" cap="none" dirty="0"/>
            </a:br>
            <a:r>
              <a:rPr lang="de-DE" sz="4500" cap="none" dirty="0"/>
              <a:t>Vereinsmanagement</a:t>
            </a:r>
            <a:br>
              <a:rPr lang="de-DE" sz="4500" cap="none" dirty="0"/>
            </a:br>
            <a:r>
              <a:rPr lang="de-DE" sz="2500" cap="none" dirty="0"/>
              <a:t>die Neuerungen für das Ehrenamt</a:t>
            </a:r>
            <a:endParaRPr lang="de-DE" sz="2500" cap="small" dirty="0"/>
          </a:p>
        </p:txBody>
      </p:sp>
      <p:sp>
        <p:nvSpPr>
          <p:cNvPr id="3" name="Untertitel 2"/>
          <p:cNvSpPr>
            <a:spLocks noGrp="1"/>
          </p:cNvSpPr>
          <p:nvPr>
            <p:ph type="subTitle" idx="1"/>
          </p:nvPr>
        </p:nvSpPr>
        <p:spPr>
          <a:xfrm>
            <a:off x="347472" y="5882107"/>
            <a:ext cx="11506200" cy="579860"/>
          </a:xfrm>
        </p:spPr>
        <p:txBody>
          <a:bodyPr>
            <a:normAutofit/>
          </a:bodyPr>
          <a:lstStyle/>
          <a:p>
            <a:r>
              <a:rPr lang="de-DE" sz="3200" dirty="0">
                <a:solidFill>
                  <a:schemeClr val="bg1"/>
                </a:solidFill>
              </a:rPr>
              <a:t>Sexten, 18. November 2025</a:t>
            </a:r>
          </a:p>
        </p:txBody>
      </p:sp>
      <p:sp>
        <p:nvSpPr>
          <p:cNvPr id="29" name="Rectangle 6">
            <a:extLst>
              <a:ext uri="{FF2B5EF4-FFF2-40B4-BE49-F238E27FC236}">
                <a16:creationId xmlns:a16="http://schemas.microsoft.com/office/drawing/2014/main" id="{D6FF1B74-717C-49A7-B064-799BC198F2C6}"/>
              </a:ext>
            </a:extLst>
          </p:cNvPr>
          <p:cNvSpPr/>
          <p:nvPr/>
        </p:nvSpPr>
        <p:spPr>
          <a:xfrm>
            <a:off x="-22545" y="1647291"/>
            <a:ext cx="12195668" cy="1800000"/>
          </a:xfrm>
          <a:prstGeom prst="rect">
            <a:avLst/>
          </a:prstGeom>
          <a:solidFill>
            <a:srgbClr val="D693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pic>
        <p:nvPicPr>
          <p:cNvPr id="22" name="Grafik 21">
            <a:extLst>
              <a:ext uri="{FF2B5EF4-FFF2-40B4-BE49-F238E27FC236}">
                <a16:creationId xmlns:a16="http://schemas.microsoft.com/office/drawing/2014/main" id="{37A76A1A-8855-4F60-AC28-311FB046C9CE}"/>
              </a:ext>
            </a:extLst>
          </p:cNvPr>
          <p:cNvPicPr>
            <a:picLocks noChangeAspect="1"/>
          </p:cNvPicPr>
          <p:nvPr/>
        </p:nvPicPr>
        <p:blipFill>
          <a:blip r:embed="rId3"/>
          <a:stretch>
            <a:fillRect/>
          </a:stretch>
        </p:blipFill>
        <p:spPr>
          <a:xfrm>
            <a:off x="4336910" y="1645503"/>
            <a:ext cx="3508162" cy="1800000"/>
          </a:xfrm>
          <a:prstGeom prst="rect">
            <a:avLst/>
          </a:prstGeom>
        </p:spPr>
      </p:pic>
      <p:pic>
        <p:nvPicPr>
          <p:cNvPr id="4" name="Grafik 3">
            <a:extLst>
              <a:ext uri="{FF2B5EF4-FFF2-40B4-BE49-F238E27FC236}">
                <a16:creationId xmlns:a16="http://schemas.microsoft.com/office/drawing/2014/main" id="{196B8E73-820C-DA7F-DAB5-AF1C9799F563}"/>
              </a:ext>
            </a:extLst>
          </p:cNvPr>
          <p:cNvPicPr>
            <a:picLocks noChangeAspect="1"/>
          </p:cNvPicPr>
          <p:nvPr/>
        </p:nvPicPr>
        <p:blipFill>
          <a:blip r:embed="rId4"/>
          <a:stretch>
            <a:fillRect/>
          </a:stretch>
        </p:blipFill>
        <p:spPr>
          <a:xfrm>
            <a:off x="6445249" y="396033"/>
            <a:ext cx="3508162" cy="868688"/>
          </a:xfrm>
          <a:prstGeom prst="rect">
            <a:avLst/>
          </a:prstGeom>
        </p:spPr>
      </p:pic>
      <p:sp>
        <p:nvSpPr>
          <p:cNvPr id="7" name="Rechteck 6">
            <a:extLst>
              <a:ext uri="{FF2B5EF4-FFF2-40B4-BE49-F238E27FC236}">
                <a16:creationId xmlns:a16="http://schemas.microsoft.com/office/drawing/2014/main" id="{A3C6145E-6BBB-F422-F12E-DDADE00D0B6C}"/>
              </a:ext>
            </a:extLst>
          </p:cNvPr>
          <p:cNvSpPr/>
          <p:nvPr/>
        </p:nvSpPr>
        <p:spPr>
          <a:xfrm>
            <a:off x="4154582" y="653020"/>
            <a:ext cx="1941418" cy="6191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500" b="1" dirty="0" err="1">
                <a:solidFill>
                  <a:schemeClr val="tx1"/>
                </a:solidFill>
              </a:rPr>
              <a:t>Gemeinde</a:t>
            </a:r>
            <a:r>
              <a:rPr lang="it-IT" sz="2500" b="1" dirty="0">
                <a:solidFill>
                  <a:schemeClr val="tx1"/>
                </a:solidFill>
              </a:rPr>
              <a:t> Sexten</a:t>
            </a:r>
          </a:p>
        </p:txBody>
      </p:sp>
      <p:pic>
        <p:nvPicPr>
          <p:cNvPr id="8" name="Grafik 7" descr="Ein Bild, das Logo, Clipart, Symbol, Design enthält.&#10;&#10;KI-generierte Inhalte können fehlerhaft sein.">
            <a:extLst>
              <a:ext uri="{FF2B5EF4-FFF2-40B4-BE49-F238E27FC236}">
                <a16:creationId xmlns:a16="http://schemas.microsoft.com/office/drawing/2014/main" id="{79E9B372-FAF0-686B-8D80-922000CC2826}"/>
              </a:ext>
            </a:extLst>
          </p:cNvPr>
          <p:cNvPicPr>
            <a:picLocks noChangeAspect="1"/>
          </p:cNvPicPr>
          <p:nvPr/>
        </p:nvPicPr>
        <p:blipFill>
          <a:blip r:embed="rId5"/>
          <a:srcRect l="18749" t="14817" r="18764" b="16010"/>
          <a:stretch>
            <a:fillRect/>
          </a:stretch>
        </p:blipFill>
        <p:spPr>
          <a:xfrm>
            <a:off x="2920751" y="225995"/>
            <a:ext cx="1233831" cy="1365825"/>
          </a:xfrm>
          <a:prstGeom prst="rect">
            <a:avLst/>
          </a:prstGeom>
        </p:spPr>
      </p:pic>
    </p:spTree>
    <p:extLst>
      <p:ext uri="{BB962C8B-B14F-4D97-AF65-F5344CB8AC3E}">
        <p14:creationId xmlns:p14="http://schemas.microsoft.com/office/powerpoint/2010/main" val="188976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NATIONALES EINHEITSREGISTER RUNTS</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Vorteile</a:t>
              </a:r>
              <a:endParaRPr lang="de-DE" dirty="0">
                <a:solidFill>
                  <a:schemeClr val="tx1"/>
                </a:solidFill>
              </a:endParaRPr>
            </a:p>
          </p:txBody>
        </p:sp>
      </p:grpSp>
      <p:sp>
        <p:nvSpPr>
          <p:cNvPr id="16" name="Textfeld 15">
            <a:extLst>
              <a:ext uri="{FF2B5EF4-FFF2-40B4-BE49-F238E27FC236}">
                <a16:creationId xmlns:a16="http://schemas.microsoft.com/office/drawing/2014/main" id="{271BCB8F-5294-4140-9F2C-B13454E70EF8}"/>
              </a:ext>
            </a:extLst>
          </p:cNvPr>
          <p:cNvSpPr txBox="1"/>
          <p:nvPr/>
        </p:nvSpPr>
        <p:spPr>
          <a:xfrm>
            <a:off x="1146762" y="2529852"/>
            <a:ext cx="10569512" cy="2944396"/>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de-DE" b="1" u="sng" dirty="0">
                <a:solidFill>
                  <a:schemeClr val="bg1"/>
                </a:solidFill>
              </a:rPr>
              <a:t>Vorteile im Steuerbereich</a:t>
            </a:r>
            <a:r>
              <a:rPr lang="de-DE" dirty="0">
                <a:solidFill>
                  <a:schemeClr val="bg1"/>
                </a:solidFill>
              </a:rPr>
              <a:t>: </a:t>
            </a:r>
          </a:p>
          <a:p>
            <a:pPr marL="800100" lvl="1" indent="-342900">
              <a:spcAft>
                <a:spcPts val="200"/>
              </a:spcAft>
              <a:buFont typeface="Symbol" panose="05050102010706020507" pitchFamily="18" charset="2"/>
              <a:buChar char="-"/>
            </a:pPr>
            <a:r>
              <a:rPr lang="de-DE" dirty="0">
                <a:solidFill>
                  <a:schemeClr val="bg1"/>
                </a:solidFill>
              </a:rPr>
              <a:t>Steuerbefreiung von verschiedenen Einnahmen </a:t>
            </a:r>
            <a:r>
              <a:rPr lang="de-DE" sz="1500" dirty="0">
                <a:solidFill>
                  <a:schemeClr val="bg1"/>
                </a:solidFill>
              </a:rPr>
              <a:t>(gelegentliches Fundraising, Verkauf von geschenkter und selbsterzeugter Ware, …)</a:t>
            </a:r>
            <a:r>
              <a:rPr lang="de-DE" dirty="0">
                <a:solidFill>
                  <a:schemeClr val="bg1"/>
                </a:solidFill>
              </a:rPr>
              <a:t>;</a:t>
            </a:r>
          </a:p>
          <a:p>
            <a:pPr marL="800100" lvl="1" indent="-342900">
              <a:spcAft>
                <a:spcPts val="200"/>
              </a:spcAft>
              <a:buFont typeface="Symbol" panose="05050102010706020507" pitchFamily="18" charset="2"/>
              <a:buChar char="-"/>
            </a:pPr>
            <a:r>
              <a:rPr lang="de-DE" dirty="0">
                <a:solidFill>
                  <a:schemeClr val="bg1"/>
                </a:solidFill>
              </a:rPr>
              <a:t>Pauschale Körperschaftssteuer auf gewerbliche Einnahmen </a:t>
            </a:r>
            <a:r>
              <a:rPr lang="de-DE" sz="1500" dirty="0">
                <a:solidFill>
                  <a:schemeClr val="bg1"/>
                </a:solidFill>
              </a:rPr>
              <a:t>(z.B. für EO bei 100.000 €: IRES 240 € vs. 5.628 €)</a:t>
            </a:r>
            <a:r>
              <a:rPr lang="de-DE" dirty="0">
                <a:solidFill>
                  <a:schemeClr val="bg1"/>
                </a:solidFill>
              </a:rPr>
              <a:t>;</a:t>
            </a:r>
          </a:p>
          <a:p>
            <a:pPr marL="800100" lvl="1" indent="-342900">
              <a:spcAft>
                <a:spcPts val="200"/>
              </a:spcAft>
              <a:buFont typeface="Symbol" panose="05050102010706020507" pitchFamily="18" charset="2"/>
              <a:buChar char="-"/>
            </a:pPr>
            <a:r>
              <a:rPr lang="de-DE" dirty="0">
                <a:solidFill>
                  <a:schemeClr val="bg1"/>
                </a:solidFill>
              </a:rPr>
              <a:t>Freistellung von IRAP,  GIS, Stempelsteuer, Registergebühr, Unterhaltungsteuer, Hypothekar- und Katastersteuer; </a:t>
            </a:r>
          </a:p>
          <a:p>
            <a:pPr marL="800100" lvl="1" indent="-342900">
              <a:spcAft>
                <a:spcPts val="1000"/>
              </a:spcAft>
              <a:buFont typeface="Symbol" panose="05050102010706020507" pitchFamily="18" charset="2"/>
              <a:buChar char="-"/>
            </a:pPr>
            <a:r>
              <a:rPr lang="de-DE" dirty="0">
                <a:solidFill>
                  <a:schemeClr val="bg1"/>
                </a:solidFill>
              </a:rPr>
              <a:t>keine MwSt. Pflichten </a:t>
            </a:r>
            <a:r>
              <a:rPr lang="de-DE" sz="1500" dirty="0">
                <a:solidFill>
                  <a:schemeClr val="bg1"/>
                </a:solidFill>
              </a:rPr>
              <a:t>(siehe </a:t>
            </a:r>
            <a:r>
              <a:rPr lang="de-DE" sz="1500" dirty="0" err="1">
                <a:solidFill>
                  <a:schemeClr val="bg1"/>
                </a:solidFill>
              </a:rPr>
              <a:t>MwSt</a:t>
            </a:r>
            <a:r>
              <a:rPr lang="de-DE" sz="1500" dirty="0">
                <a:solidFill>
                  <a:schemeClr val="bg1"/>
                </a:solidFill>
              </a:rPr>
              <a:t>-Register, </a:t>
            </a:r>
            <a:r>
              <a:rPr lang="de-DE" sz="1500" dirty="0" err="1">
                <a:solidFill>
                  <a:schemeClr val="bg1"/>
                </a:solidFill>
              </a:rPr>
              <a:t>MwSt</a:t>
            </a:r>
            <a:r>
              <a:rPr lang="de-DE" sz="1500" dirty="0">
                <a:solidFill>
                  <a:schemeClr val="bg1"/>
                </a:solidFill>
              </a:rPr>
              <a:t>-Erklärung, periodische </a:t>
            </a:r>
            <a:r>
              <a:rPr lang="de-DE" sz="1500" dirty="0" err="1">
                <a:solidFill>
                  <a:schemeClr val="bg1"/>
                </a:solidFill>
              </a:rPr>
              <a:t>MwSt</a:t>
            </a:r>
            <a:r>
              <a:rPr lang="de-DE" sz="1500" dirty="0">
                <a:solidFill>
                  <a:schemeClr val="bg1"/>
                </a:solidFill>
              </a:rPr>
              <a:t>-Abrechnung, </a:t>
            </a:r>
            <a:r>
              <a:rPr lang="de-DE" sz="1500" dirty="0" err="1">
                <a:solidFill>
                  <a:schemeClr val="bg1"/>
                </a:solidFill>
              </a:rPr>
              <a:t>Intrastat</a:t>
            </a:r>
            <a:r>
              <a:rPr lang="de-DE" sz="1500" dirty="0">
                <a:solidFill>
                  <a:schemeClr val="bg1"/>
                </a:solidFill>
              </a:rPr>
              <a:t>)</a:t>
            </a:r>
            <a:r>
              <a:rPr lang="de-DE" dirty="0">
                <a:solidFill>
                  <a:schemeClr val="bg1"/>
                </a:solidFill>
              </a:rPr>
              <a:t>;</a:t>
            </a:r>
          </a:p>
          <a:p>
            <a:pPr marL="800100" lvl="1" indent="-342900">
              <a:spcAft>
                <a:spcPts val="1000"/>
              </a:spcAft>
              <a:buFont typeface="Symbol" panose="05050102010706020507" pitchFamily="18" charset="2"/>
              <a:buChar char="-"/>
            </a:pPr>
            <a:r>
              <a:rPr lang="de-DE" dirty="0">
                <a:solidFill>
                  <a:schemeClr val="bg1"/>
                </a:solidFill>
              </a:rPr>
              <a:t>vereinfachte Buchführung </a:t>
            </a:r>
            <a:r>
              <a:rPr lang="de-DE" sz="1500" dirty="0">
                <a:solidFill>
                  <a:schemeClr val="bg1"/>
                </a:solidFill>
              </a:rPr>
              <a:t>(kein Inventar und kein Journal)</a:t>
            </a:r>
            <a:r>
              <a:rPr lang="de-DE" dirty="0">
                <a:solidFill>
                  <a:schemeClr val="bg1"/>
                </a:solidFill>
              </a:rPr>
              <a:t>;</a:t>
            </a:r>
          </a:p>
          <a:p>
            <a:pPr marL="800100" lvl="1" indent="-342900">
              <a:spcAft>
                <a:spcPts val="1000"/>
              </a:spcAft>
              <a:buFont typeface="Symbol" panose="05050102010706020507" pitchFamily="18" charset="2"/>
              <a:buChar char="-"/>
            </a:pPr>
            <a:r>
              <a:rPr lang="de-DE" dirty="0">
                <a:solidFill>
                  <a:schemeClr val="bg1"/>
                </a:solidFill>
              </a:rPr>
              <a:t>Keine Auflage als Steuersubstitut </a:t>
            </a:r>
            <a:r>
              <a:rPr lang="de-DE" sz="1500" dirty="0">
                <a:solidFill>
                  <a:schemeClr val="bg1"/>
                </a:solidFill>
              </a:rPr>
              <a:t>(siehe Quellensteuer auf Honorare, 770 und CU</a:t>
            </a:r>
            <a:r>
              <a:rPr lang="de-DE" dirty="0">
                <a:solidFill>
                  <a:schemeClr val="bg1"/>
                </a:solidFill>
              </a:rPr>
              <a:t>)</a:t>
            </a:r>
          </a:p>
        </p:txBody>
      </p:sp>
    </p:spTree>
    <p:extLst>
      <p:ext uri="{BB962C8B-B14F-4D97-AF65-F5344CB8AC3E}">
        <p14:creationId xmlns:p14="http://schemas.microsoft.com/office/powerpoint/2010/main" val="112688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NATIONALES EINHEITSREGISTER RUNTS</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Vorteile</a:t>
              </a:r>
              <a:endParaRPr lang="de-DE" dirty="0">
                <a:solidFill>
                  <a:schemeClr val="tx1"/>
                </a:solidFill>
              </a:endParaRPr>
            </a:p>
          </p:txBody>
        </p:sp>
      </p:grpSp>
      <p:sp>
        <p:nvSpPr>
          <p:cNvPr id="16" name="Textfeld 15">
            <a:extLst>
              <a:ext uri="{FF2B5EF4-FFF2-40B4-BE49-F238E27FC236}">
                <a16:creationId xmlns:a16="http://schemas.microsoft.com/office/drawing/2014/main" id="{271BCB8F-5294-4140-9F2C-B13454E70EF8}"/>
              </a:ext>
            </a:extLst>
          </p:cNvPr>
          <p:cNvSpPr txBox="1"/>
          <p:nvPr/>
        </p:nvSpPr>
        <p:spPr>
          <a:xfrm>
            <a:off x="1146761" y="2600191"/>
            <a:ext cx="10569512" cy="3206006"/>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de-DE" b="1" u="sng" dirty="0">
                <a:solidFill>
                  <a:schemeClr val="bg1"/>
                </a:solidFill>
              </a:rPr>
              <a:t>Zusätzliche Einnahmequellen</a:t>
            </a:r>
            <a:r>
              <a:rPr lang="de-DE" dirty="0">
                <a:solidFill>
                  <a:schemeClr val="bg1"/>
                </a:solidFill>
              </a:rPr>
              <a:t>: </a:t>
            </a:r>
          </a:p>
          <a:p>
            <a:pPr marL="742950" lvl="1" indent="-285750">
              <a:spcAft>
                <a:spcPts val="1000"/>
              </a:spcAft>
              <a:buFontTx/>
              <a:buChar char="-"/>
            </a:pPr>
            <a:r>
              <a:rPr lang="de-DE" dirty="0">
                <a:solidFill>
                  <a:schemeClr val="bg1"/>
                </a:solidFill>
              </a:rPr>
              <a:t>Zuwendungen über 5 und 2 Promille,</a:t>
            </a:r>
          </a:p>
          <a:p>
            <a:pPr marL="742950" lvl="1" indent="-285750">
              <a:spcAft>
                <a:spcPts val="1000"/>
              </a:spcAft>
              <a:buFontTx/>
              <a:buChar char="-"/>
            </a:pPr>
            <a:r>
              <a:rPr lang="de-DE" dirty="0">
                <a:solidFill>
                  <a:schemeClr val="bg1"/>
                </a:solidFill>
              </a:rPr>
              <a:t>Größere Anziehungskraft für Spenden (bis zu 35% Absetzbarkeit),</a:t>
            </a:r>
          </a:p>
          <a:p>
            <a:pPr marL="742950" lvl="1" indent="-285750">
              <a:spcAft>
                <a:spcPts val="1000"/>
              </a:spcAft>
              <a:buFontTx/>
              <a:buChar char="-"/>
            </a:pPr>
            <a:r>
              <a:rPr lang="de-DE" dirty="0">
                <a:solidFill>
                  <a:schemeClr val="bg1"/>
                </a:solidFill>
              </a:rPr>
              <a:t>Privilegierter Zugang zu Konventionen mit der öffentlichen Hand,</a:t>
            </a:r>
          </a:p>
          <a:p>
            <a:pPr marL="742950" lvl="1" indent="-285750">
              <a:spcAft>
                <a:spcPts val="1000"/>
              </a:spcAft>
              <a:buFontTx/>
              <a:buChar char="-"/>
            </a:pPr>
            <a:r>
              <a:rPr lang="de-DE" dirty="0" err="1">
                <a:solidFill>
                  <a:schemeClr val="bg1"/>
                </a:solidFill>
              </a:rPr>
              <a:t>Social</a:t>
            </a:r>
            <a:r>
              <a:rPr lang="de-DE" dirty="0">
                <a:solidFill>
                  <a:schemeClr val="bg1"/>
                </a:solidFill>
              </a:rPr>
              <a:t> Bonus,</a:t>
            </a:r>
          </a:p>
          <a:p>
            <a:pPr marL="742950" lvl="1" indent="-285750">
              <a:spcAft>
                <a:spcPts val="1000"/>
              </a:spcAft>
              <a:buFontTx/>
              <a:buChar char="-"/>
            </a:pPr>
            <a:r>
              <a:rPr lang="de-DE" dirty="0">
                <a:solidFill>
                  <a:schemeClr val="bg1"/>
                </a:solidFill>
              </a:rPr>
              <a:t>Beiträge der öffentlichen Körperschaften (?)</a:t>
            </a:r>
          </a:p>
          <a:p>
            <a:pPr lvl="1">
              <a:spcAft>
                <a:spcPts val="1000"/>
              </a:spcAft>
            </a:pPr>
            <a:endParaRPr lang="de-DE" dirty="0">
              <a:solidFill>
                <a:schemeClr val="bg1"/>
              </a:solidFill>
            </a:endParaRPr>
          </a:p>
          <a:p>
            <a:pPr marL="342900" indent="-342900">
              <a:spcAft>
                <a:spcPts val="1000"/>
              </a:spcAft>
              <a:buFont typeface="Arial" panose="020B0604020202020204" pitchFamily="34" charset="0"/>
              <a:buChar char="•"/>
            </a:pPr>
            <a:r>
              <a:rPr lang="de-DE" b="1" u="sng" dirty="0">
                <a:solidFill>
                  <a:schemeClr val="bg1"/>
                </a:solidFill>
              </a:rPr>
              <a:t>Transparenz und mehr Sicherheit</a:t>
            </a:r>
            <a:r>
              <a:rPr lang="de-DE" b="1" dirty="0">
                <a:solidFill>
                  <a:schemeClr val="bg1"/>
                </a:solidFill>
              </a:rPr>
              <a:t> </a:t>
            </a:r>
            <a:r>
              <a:rPr lang="de-DE" dirty="0">
                <a:solidFill>
                  <a:schemeClr val="bg1"/>
                </a:solidFill>
              </a:rPr>
              <a:t>für Mitglieder, Freiwillige und für Dritte</a:t>
            </a:r>
          </a:p>
        </p:txBody>
      </p:sp>
    </p:spTree>
    <p:extLst>
      <p:ext uri="{BB962C8B-B14F-4D97-AF65-F5344CB8AC3E}">
        <p14:creationId xmlns:p14="http://schemas.microsoft.com/office/powerpoint/2010/main" val="38288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 calcmode="lin" valueType="num">
                                      <p:cBhvr additive="base">
                                        <p:cTn id="2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 calcmode="lin" valueType="num">
                                      <p:cBhvr additive="base">
                                        <p:cTn id="3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 calcmode="lin" valueType="num">
                                      <p:cBhvr additive="base">
                                        <p:cTn id="3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xEl>
                                              <p:pRg st="7" end="7"/>
                                            </p:txEl>
                                          </p:spTgt>
                                        </p:tgtEl>
                                        <p:attrNameLst>
                                          <p:attrName>style.visibility</p:attrName>
                                        </p:attrNameLst>
                                      </p:cBhvr>
                                      <p:to>
                                        <p:strVal val="visible"/>
                                      </p:to>
                                    </p:set>
                                    <p:anim calcmode="lin" valueType="num">
                                      <p:cBhvr additive="base">
                                        <p:cTn id="45"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NATIONALES EINHEITSREGISTER RUNTS</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Nachteile</a:t>
              </a:r>
              <a:endParaRPr lang="de-DE" dirty="0">
                <a:solidFill>
                  <a:schemeClr val="tx1"/>
                </a:solidFill>
              </a:endParaRPr>
            </a:p>
          </p:txBody>
        </p:sp>
      </p:grpSp>
      <p:sp>
        <p:nvSpPr>
          <p:cNvPr id="16" name="Textfeld 15">
            <a:extLst>
              <a:ext uri="{FF2B5EF4-FFF2-40B4-BE49-F238E27FC236}">
                <a16:creationId xmlns:a16="http://schemas.microsoft.com/office/drawing/2014/main" id="{271BCB8F-5294-4140-9F2C-B13454E70EF8}"/>
              </a:ext>
            </a:extLst>
          </p:cNvPr>
          <p:cNvSpPr txBox="1"/>
          <p:nvPr/>
        </p:nvSpPr>
        <p:spPr>
          <a:xfrm>
            <a:off x="1106568" y="2048155"/>
            <a:ext cx="10268165" cy="4016484"/>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de-DE" b="1" u="sng" dirty="0">
                <a:solidFill>
                  <a:schemeClr val="bg1"/>
                </a:solidFill>
              </a:rPr>
              <a:t>Ehrenamtlichkeit</a:t>
            </a:r>
            <a:r>
              <a:rPr lang="de-DE" dirty="0">
                <a:solidFill>
                  <a:schemeClr val="bg1"/>
                </a:solidFill>
              </a:rPr>
              <a:t>: bei EO und VFG muss die Tätigkeit überwiegend über Freiwillige erbracht werden (Verhältnis 2 zu 1). Bei EO dürfen Vereinsmitglieder nicht entschädigt werden. Verbindliche Haftschutz-, Krankheit- und Unfallversicherung für die Freiwilligen</a:t>
            </a:r>
          </a:p>
          <a:p>
            <a:pPr marL="342900" indent="-342900">
              <a:spcAft>
                <a:spcPts val="1800"/>
              </a:spcAft>
              <a:buFont typeface="Arial" panose="020B0604020202020204" pitchFamily="34" charset="0"/>
              <a:buChar char="•"/>
            </a:pPr>
            <a:r>
              <a:rPr lang="de-DE" b="1" u="sng" dirty="0">
                <a:solidFill>
                  <a:schemeClr val="bg1"/>
                </a:solidFill>
              </a:rPr>
              <a:t>Transparenz:</a:t>
            </a:r>
            <a:r>
              <a:rPr lang="de-DE" dirty="0">
                <a:solidFill>
                  <a:schemeClr val="bg1"/>
                </a:solidFill>
              </a:rPr>
              <a:t> Hinterlegung und Veröffentlichung der Jahresabschlüsse, Führung von Mitgliederbücher</a:t>
            </a:r>
          </a:p>
          <a:p>
            <a:pPr marL="342900" indent="-342900">
              <a:spcAft>
                <a:spcPts val="1800"/>
              </a:spcAft>
              <a:buFont typeface="Arial" panose="020B0604020202020204" pitchFamily="34" charset="0"/>
              <a:buChar char="•"/>
            </a:pPr>
            <a:r>
              <a:rPr lang="de-DE" b="1" u="sng" dirty="0">
                <a:solidFill>
                  <a:schemeClr val="bg1"/>
                </a:solidFill>
              </a:rPr>
              <a:t>Vermögensabtretung</a:t>
            </a:r>
            <a:r>
              <a:rPr lang="de-DE" dirty="0">
                <a:solidFill>
                  <a:schemeClr val="bg1"/>
                </a:solidFill>
              </a:rPr>
              <a:t>: bei Streichung oder freiwilligem Austritt aus dem RUNTS muss das kumulierte Vermögen einer anderen KDS abgetreten werden</a:t>
            </a:r>
          </a:p>
          <a:p>
            <a:pPr marL="342900" indent="-342900">
              <a:spcAft>
                <a:spcPts val="1800"/>
              </a:spcAft>
              <a:buFont typeface="Arial" panose="020B0604020202020204" pitchFamily="34" charset="0"/>
              <a:buChar char="•"/>
            </a:pPr>
            <a:r>
              <a:rPr lang="de-DE" b="1" u="sng" dirty="0">
                <a:solidFill>
                  <a:schemeClr val="bg1"/>
                </a:solidFill>
              </a:rPr>
              <a:t>Kontrolle</a:t>
            </a:r>
            <a:r>
              <a:rPr lang="de-DE" dirty="0">
                <a:solidFill>
                  <a:schemeClr val="bg1"/>
                </a:solidFill>
              </a:rPr>
              <a:t>: durch RUNTS und evtl. durch Kontrollorgan</a:t>
            </a:r>
          </a:p>
          <a:p>
            <a:pPr marL="342900" indent="-342900">
              <a:spcAft>
                <a:spcPts val="1800"/>
              </a:spcAft>
              <a:buFont typeface="Arial" panose="020B0604020202020204" pitchFamily="34" charset="0"/>
              <a:buChar char="•"/>
            </a:pPr>
            <a:r>
              <a:rPr lang="de-DE" b="1" u="sng" dirty="0">
                <a:solidFill>
                  <a:schemeClr val="bg1"/>
                </a:solidFill>
              </a:rPr>
              <a:t>Limitierung der Tätigkeiten</a:t>
            </a:r>
            <a:r>
              <a:rPr lang="de-DE" dirty="0">
                <a:solidFill>
                  <a:schemeClr val="bg1"/>
                </a:solidFill>
              </a:rPr>
              <a:t>: siehe andere zweckfremde Tätigkeiten (max. 30% der Eingänge, bzw. 66% der Ausgänge) </a:t>
            </a:r>
          </a:p>
          <a:p>
            <a:pPr marL="342900" indent="-342900">
              <a:spcAft>
                <a:spcPts val="1800"/>
              </a:spcAft>
              <a:buFont typeface="Arial" panose="020B0604020202020204" pitchFamily="34" charset="0"/>
              <a:buChar char="•"/>
            </a:pPr>
            <a:r>
              <a:rPr lang="de-DE" b="1" u="sng" dirty="0">
                <a:solidFill>
                  <a:schemeClr val="bg1"/>
                </a:solidFill>
              </a:rPr>
              <a:t>Zeit- und Geldaufwand</a:t>
            </a:r>
            <a:r>
              <a:rPr lang="de-DE" dirty="0">
                <a:solidFill>
                  <a:schemeClr val="bg1"/>
                </a:solidFill>
              </a:rPr>
              <a:t>: verbunden mit Transparenzauflagen und evtl. Kontrollorgan</a:t>
            </a:r>
          </a:p>
        </p:txBody>
      </p:sp>
    </p:spTree>
    <p:extLst>
      <p:ext uri="{BB962C8B-B14F-4D97-AF65-F5344CB8AC3E}">
        <p14:creationId xmlns:p14="http://schemas.microsoft.com/office/powerpoint/2010/main" val="7147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additive="base">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 calcmode="lin" valueType="num">
                                      <p:cBhvr additive="base">
                                        <p:cTn id="3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 calcmode="lin" valueType="num">
                                      <p:cBhvr additive="base">
                                        <p:cTn id="4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xEl>
                                              <p:pRg st="5" end="5"/>
                                            </p:txEl>
                                          </p:spTgt>
                                        </p:tgtEl>
                                        <p:attrNameLst>
                                          <p:attrName>style.visibility</p:attrName>
                                        </p:attrNameLst>
                                      </p:cBhvr>
                                      <p:to>
                                        <p:strVal val="visible"/>
                                      </p:to>
                                    </p:set>
                                    <p:anim calcmode="lin" valueType="num">
                                      <p:cBhvr additive="base">
                                        <p:cTn id="4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7F690-70C8-3FF8-1B29-A7469EB58237}"/>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832322F2-7E87-B304-4846-AFAC7786BFAF}"/>
              </a:ext>
            </a:extLst>
          </p:cNvPr>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CC56058-18AB-E42E-1648-3A164CF952DD}"/>
              </a:ext>
            </a:extLst>
          </p:cNvPr>
          <p:cNvSpPr>
            <a:spLocks noGrp="1"/>
          </p:cNvSpPr>
          <p:nvPr>
            <p:ph type="title"/>
          </p:nvPr>
        </p:nvSpPr>
        <p:spPr>
          <a:xfrm>
            <a:off x="5331856" y="71405"/>
            <a:ext cx="6860146" cy="643103"/>
          </a:xfrm>
        </p:spPr>
        <p:txBody>
          <a:bodyPr>
            <a:normAutofit/>
          </a:bodyPr>
          <a:lstStyle/>
          <a:p>
            <a:pPr algn="l"/>
            <a:r>
              <a:rPr lang="it-IT" dirty="0">
                <a:solidFill>
                  <a:schemeClr val="tx1"/>
                </a:solidFill>
              </a:rPr>
              <a:t>LANDESVERZEICHNIS</a:t>
            </a:r>
          </a:p>
        </p:txBody>
      </p:sp>
      <p:grpSp>
        <p:nvGrpSpPr>
          <p:cNvPr id="13" name="Gruppieren 12">
            <a:extLst>
              <a:ext uri="{FF2B5EF4-FFF2-40B4-BE49-F238E27FC236}">
                <a16:creationId xmlns:a16="http://schemas.microsoft.com/office/drawing/2014/main" id="{28415326-9B94-9285-541B-4CC7C6EA6B77}"/>
              </a:ext>
            </a:extLst>
          </p:cNvPr>
          <p:cNvGrpSpPr/>
          <p:nvPr/>
        </p:nvGrpSpPr>
        <p:grpSpPr>
          <a:xfrm>
            <a:off x="5228822" y="793361"/>
            <a:ext cx="6963178" cy="785915"/>
            <a:chOff x="5228822" y="793361"/>
            <a:chExt cx="6963178" cy="785915"/>
          </a:xfrm>
          <a:solidFill>
            <a:srgbClr val="E37915"/>
          </a:solidFill>
        </p:grpSpPr>
        <p:sp>
          <p:nvSpPr>
            <p:cNvPr id="10" name="Rechteck 9">
              <a:extLst>
                <a:ext uri="{FF2B5EF4-FFF2-40B4-BE49-F238E27FC236}">
                  <a16:creationId xmlns:a16="http://schemas.microsoft.com/office/drawing/2014/main" id="{E429A686-7A81-4BB9-DD8A-BC548FAC2D91}"/>
                </a:ext>
              </a:extLst>
            </p:cNvPr>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73D7BBE6-048A-F076-0588-AEE2D8BD6EDF}"/>
                </a:ext>
              </a:extLst>
            </p:cNvPr>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Was</a:t>
              </a:r>
              <a:r>
                <a:rPr lang="it-IT" dirty="0">
                  <a:solidFill>
                    <a:schemeClr val="tx1"/>
                  </a:solidFill>
                </a:rPr>
                <a:t> </a:t>
              </a:r>
              <a:r>
                <a:rPr lang="it-IT" dirty="0" err="1">
                  <a:solidFill>
                    <a:schemeClr val="tx1"/>
                  </a:solidFill>
                </a:rPr>
                <a:t>ist</a:t>
              </a:r>
              <a:r>
                <a:rPr lang="it-IT" dirty="0">
                  <a:solidFill>
                    <a:schemeClr val="tx1"/>
                  </a:solidFill>
                </a:rPr>
                <a:t> </a:t>
              </a:r>
              <a:r>
                <a:rPr lang="it-IT" dirty="0" err="1">
                  <a:solidFill>
                    <a:schemeClr val="tx1"/>
                  </a:solidFill>
                </a:rPr>
                <a:t>das</a:t>
              </a:r>
              <a:r>
                <a:rPr lang="it-IT" dirty="0">
                  <a:solidFill>
                    <a:schemeClr val="tx1"/>
                  </a:solidFill>
                </a:rPr>
                <a:t>?</a:t>
              </a:r>
              <a:endParaRPr lang="de-DE" dirty="0">
                <a:solidFill>
                  <a:schemeClr val="tx1"/>
                </a:solidFill>
              </a:endParaRPr>
            </a:p>
          </p:txBody>
        </p:sp>
      </p:grpSp>
      <p:sp>
        <p:nvSpPr>
          <p:cNvPr id="16" name="Textfeld 15">
            <a:extLst>
              <a:ext uri="{FF2B5EF4-FFF2-40B4-BE49-F238E27FC236}">
                <a16:creationId xmlns:a16="http://schemas.microsoft.com/office/drawing/2014/main" id="{8AA15DCF-AC52-AC99-7D17-D0EBC08798DA}"/>
              </a:ext>
            </a:extLst>
          </p:cNvPr>
          <p:cNvSpPr txBox="1"/>
          <p:nvPr/>
        </p:nvSpPr>
        <p:spPr>
          <a:xfrm>
            <a:off x="1116616" y="2865321"/>
            <a:ext cx="10268165" cy="1384995"/>
          </a:xfrm>
          <a:prstGeom prst="rect">
            <a:avLst/>
          </a:prstGeom>
          <a:noFill/>
        </p:spPr>
        <p:txBody>
          <a:bodyPr wrap="square" rtlCol="0">
            <a:spAutoFit/>
          </a:bodyPr>
          <a:lstStyle/>
          <a:p>
            <a:pPr>
              <a:spcAft>
                <a:spcPts val="1800"/>
              </a:spcAft>
            </a:pPr>
            <a:r>
              <a:rPr lang="de-DE" dirty="0">
                <a:solidFill>
                  <a:schemeClr val="bg1"/>
                </a:solidFill>
              </a:rPr>
              <a:t>Erfasst:</a:t>
            </a:r>
          </a:p>
          <a:p>
            <a:pPr marL="285750" indent="-285750">
              <a:spcAft>
                <a:spcPts val="1800"/>
              </a:spcAft>
              <a:buFontTx/>
              <a:buChar char="-"/>
            </a:pPr>
            <a:r>
              <a:rPr lang="de-DE" dirty="0">
                <a:solidFill>
                  <a:schemeClr val="bg1"/>
                </a:solidFill>
              </a:rPr>
              <a:t>Alle Körperschaften des Dritten Sektors mit Sitz in der Provinz Bozen</a:t>
            </a:r>
          </a:p>
          <a:p>
            <a:pPr marL="285750" indent="-285750">
              <a:spcAft>
                <a:spcPts val="1800"/>
              </a:spcAft>
              <a:buFontTx/>
              <a:buChar char="-"/>
            </a:pPr>
            <a:r>
              <a:rPr lang="de-DE" dirty="0">
                <a:solidFill>
                  <a:schemeClr val="bg1"/>
                </a:solidFill>
              </a:rPr>
              <a:t>Sonstige Körperschaften mit Tätigkeiten im Allgemeinen Interesse mit Sitz in der Provinz Bozen</a:t>
            </a:r>
          </a:p>
        </p:txBody>
      </p:sp>
    </p:spTree>
    <p:extLst>
      <p:ext uri="{BB962C8B-B14F-4D97-AF65-F5344CB8AC3E}">
        <p14:creationId xmlns:p14="http://schemas.microsoft.com/office/powerpoint/2010/main" val="25303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additive="base">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566FB-C5D2-F143-1831-89AF1E356FB8}"/>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428D05BA-54AA-B739-F7B4-ACA80C51BDF9}"/>
              </a:ext>
            </a:extLst>
          </p:cNvPr>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10E8A3A2-D8A7-46F0-86D8-BB5E44BB8CFA}"/>
              </a:ext>
            </a:extLst>
          </p:cNvPr>
          <p:cNvSpPr>
            <a:spLocks noGrp="1"/>
          </p:cNvSpPr>
          <p:nvPr>
            <p:ph type="title"/>
          </p:nvPr>
        </p:nvSpPr>
        <p:spPr>
          <a:xfrm>
            <a:off x="5331856" y="71405"/>
            <a:ext cx="6860146" cy="643103"/>
          </a:xfrm>
        </p:spPr>
        <p:txBody>
          <a:bodyPr>
            <a:normAutofit/>
          </a:bodyPr>
          <a:lstStyle/>
          <a:p>
            <a:pPr algn="l"/>
            <a:r>
              <a:rPr lang="it-IT" dirty="0">
                <a:solidFill>
                  <a:schemeClr val="tx1"/>
                </a:solidFill>
              </a:rPr>
              <a:t>LANDESVERZEICHNIS</a:t>
            </a:r>
          </a:p>
        </p:txBody>
      </p:sp>
      <p:grpSp>
        <p:nvGrpSpPr>
          <p:cNvPr id="13" name="Gruppieren 12">
            <a:extLst>
              <a:ext uri="{FF2B5EF4-FFF2-40B4-BE49-F238E27FC236}">
                <a16:creationId xmlns:a16="http://schemas.microsoft.com/office/drawing/2014/main" id="{471EE947-8F79-031A-AC68-B54DA20754CE}"/>
              </a:ext>
            </a:extLst>
          </p:cNvPr>
          <p:cNvGrpSpPr/>
          <p:nvPr/>
        </p:nvGrpSpPr>
        <p:grpSpPr>
          <a:xfrm>
            <a:off x="5228822" y="793361"/>
            <a:ext cx="6963178" cy="785915"/>
            <a:chOff x="5228822" y="793361"/>
            <a:chExt cx="6963178" cy="785915"/>
          </a:xfrm>
          <a:solidFill>
            <a:srgbClr val="E37915"/>
          </a:solidFill>
        </p:grpSpPr>
        <p:sp>
          <p:nvSpPr>
            <p:cNvPr id="10" name="Rechteck 9">
              <a:extLst>
                <a:ext uri="{FF2B5EF4-FFF2-40B4-BE49-F238E27FC236}">
                  <a16:creationId xmlns:a16="http://schemas.microsoft.com/office/drawing/2014/main" id="{8AF82AC9-F35C-672B-496B-6E0C04040FE0}"/>
                </a:ext>
              </a:extLst>
            </p:cNvPr>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D851C1A0-B2D9-E437-EE61-F198E20D8538}"/>
                </a:ext>
              </a:extLst>
            </p:cNvPr>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Vorteile</a:t>
              </a:r>
              <a:endParaRPr lang="de-DE" dirty="0">
                <a:solidFill>
                  <a:schemeClr val="tx1"/>
                </a:solidFill>
              </a:endParaRPr>
            </a:p>
          </p:txBody>
        </p:sp>
      </p:grpSp>
      <p:sp>
        <p:nvSpPr>
          <p:cNvPr id="16" name="Textfeld 15">
            <a:extLst>
              <a:ext uri="{FF2B5EF4-FFF2-40B4-BE49-F238E27FC236}">
                <a16:creationId xmlns:a16="http://schemas.microsoft.com/office/drawing/2014/main" id="{96B069E4-6E67-5AB7-C217-4DE84E83AA8C}"/>
              </a:ext>
            </a:extLst>
          </p:cNvPr>
          <p:cNvSpPr txBox="1"/>
          <p:nvPr/>
        </p:nvSpPr>
        <p:spPr>
          <a:xfrm>
            <a:off x="1186955" y="2825127"/>
            <a:ext cx="10268165" cy="240065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de-DE" dirty="0">
                <a:solidFill>
                  <a:schemeClr val="bg1"/>
                </a:solidFill>
              </a:rPr>
              <a:t>Bei Austritt aus RUNTS zugunsten des Landesverzeichnisses greift nicht die Vermögensabtretung</a:t>
            </a:r>
          </a:p>
          <a:p>
            <a:pPr marL="285750" indent="-285750">
              <a:spcAft>
                <a:spcPts val="1800"/>
              </a:spcAft>
              <a:buFont typeface="Arial" panose="020B0604020202020204" pitchFamily="34" charset="0"/>
              <a:buChar char="•"/>
            </a:pPr>
            <a:r>
              <a:rPr lang="de-DE" dirty="0">
                <a:solidFill>
                  <a:schemeClr val="bg1"/>
                </a:solidFill>
              </a:rPr>
              <a:t>Freistellung von bestimmten lokalen Steuern und Gebühren (IRAP, KFZ-Steuer, GIS, Abfallgebühr, …)</a:t>
            </a:r>
          </a:p>
          <a:p>
            <a:pPr marL="285750" indent="-285750">
              <a:spcAft>
                <a:spcPts val="1800"/>
              </a:spcAft>
              <a:buFont typeface="Arial" panose="020B0604020202020204" pitchFamily="34" charset="0"/>
              <a:buChar char="•"/>
            </a:pPr>
            <a:r>
              <a:rPr lang="de-DE" dirty="0">
                <a:solidFill>
                  <a:schemeClr val="bg1"/>
                </a:solidFill>
              </a:rPr>
              <a:t>Zugänglichkeit zur „</a:t>
            </a:r>
            <a:r>
              <a:rPr lang="de-DE" dirty="0" err="1">
                <a:solidFill>
                  <a:schemeClr val="bg1"/>
                </a:solidFill>
              </a:rPr>
              <a:t>coprogettazione</a:t>
            </a:r>
            <a:r>
              <a:rPr lang="de-DE" dirty="0">
                <a:solidFill>
                  <a:schemeClr val="bg1"/>
                </a:solidFill>
              </a:rPr>
              <a:t>“ und „</a:t>
            </a:r>
            <a:r>
              <a:rPr lang="de-DE" dirty="0" err="1">
                <a:solidFill>
                  <a:schemeClr val="bg1"/>
                </a:solidFill>
              </a:rPr>
              <a:t>coprogrammazione</a:t>
            </a:r>
            <a:r>
              <a:rPr lang="de-DE" dirty="0">
                <a:solidFill>
                  <a:schemeClr val="bg1"/>
                </a:solidFill>
              </a:rPr>
              <a:t>“</a:t>
            </a:r>
          </a:p>
          <a:p>
            <a:pPr marL="285750" indent="-285750">
              <a:spcAft>
                <a:spcPts val="1800"/>
              </a:spcAft>
              <a:buFont typeface="Arial" panose="020B0604020202020204" pitchFamily="34" charset="0"/>
              <a:buChar char="•"/>
            </a:pPr>
            <a:r>
              <a:rPr lang="de-DE" dirty="0">
                <a:solidFill>
                  <a:schemeClr val="bg1"/>
                </a:solidFill>
              </a:rPr>
              <a:t>Vereinbar mit Pauschalsystem gemäß Gesetz 398/1991 (wenn zeitgleich im RASD)</a:t>
            </a:r>
          </a:p>
          <a:p>
            <a:pPr marL="285750" indent="-285750">
              <a:spcAft>
                <a:spcPts val="1800"/>
              </a:spcAft>
              <a:buFont typeface="Arial" panose="020B0604020202020204" pitchFamily="34" charset="0"/>
              <a:buChar char="•"/>
            </a:pPr>
            <a:r>
              <a:rPr lang="de-DE" dirty="0">
                <a:solidFill>
                  <a:schemeClr val="bg1"/>
                </a:solidFill>
              </a:rPr>
              <a:t>Erleichterungen bei Antrag und Abrechnung von Landesbeiträgen</a:t>
            </a:r>
          </a:p>
        </p:txBody>
      </p:sp>
    </p:spTree>
    <p:extLst>
      <p:ext uri="{BB962C8B-B14F-4D97-AF65-F5344CB8AC3E}">
        <p14:creationId xmlns:p14="http://schemas.microsoft.com/office/powerpoint/2010/main" val="23157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additive="base">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 calcmode="lin" valueType="num">
                                      <p:cBhvr additive="base">
                                        <p:cTn id="3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 calcmode="lin" valueType="num">
                                      <p:cBhvr additive="base">
                                        <p:cTn id="4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607F2-A038-EA3A-0B3A-CE65FBB6ACA7}"/>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AED96897-70D9-C784-2508-11CB1DBF8D68}"/>
              </a:ext>
            </a:extLst>
          </p:cNvPr>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F482C3E-71A4-41FE-BDD5-A102ADF00E91}"/>
              </a:ext>
            </a:extLst>
          </p:cNvPr>
          <p:cNvSpPr>
            <a:spLocks noGrp="1"/>
          </p:cNvSpPr>
          <p:nvPr>
            <p:ph type="title"/>
          </p:nvPr>
        </p:nvSpPr>
        <p:spPr>
          <a:xfrm>
            <a:off x="5331856" y="71405"/>
            <a:ext cx="6860146" cy="643103"/>
          </a:xfrm>
        </p:spPr>
        <p:txBody>
          <a:bodyPr>
            <a:normAutofit/>
          </a:bodyPr>
          <a:lstStyle/>
          <a:p>
            <a:pPr algn="l"/>
            <a:r>
              <a:rPr lang="it-IT" dirty="0">
                <a:solidFill>
                  <a:schemeClr val="tx1"/>
                </a:solidFill>
              </a:rPr>
              <a:t>LANDESVERZEICHNIS</a:t>
            </a:r>
          </a:p>
        </p:txBody>
      </p:sp>
      <p:grpSp>
        <p:nvGrpSpPr>
          <p:cNvPr id="13" name="Gruppieren 12">
            <a:extLst>
              <a:ext uri="{FF2B5EF4-FFF2-40B4-BE49-F238E27FC236}">
                <a16:creationId xmlns:a16="http://schemas.microsoft.com/office/drawing/2014/main" id="{EF8BDF76-B806-9B12-1D51-F99388EFE55B}"/>
              </a:ext>
            </a:extLst>
          </p:cNvPr>
          <p:cNvGrpSpPr/>
          <p:nvPr/>
        </p:nvGrpSpPr>
        <p:grpSpPr>
          <a:xfrm>
            <a:off x="5228822" y="793361"/>
            <a:ext cx="6963178" cy="785915"/>
            <a:chOff x="5228822" y="793361"/>
            <a:chExt cx="6963178" cy="785915"/>
          </a:xfrm>
          <a:solidFill>
            <a:srgbClr val="E37915"/>
          </a:solidFill>
        </p:grpSpPr>
        <p:sp>
          <p:nvSpPr>
            <p:cNvPr id="10" name="Rechteck 9">
              <a:extLst>
                <a:ext uri="{FF2B5EF4-FFF2-40B4-BE49-F238E27FC236}">
                  <a16:creationId xmlns:a16="http://schemas.microsoft.com/office/drawing/2014/main" id="{2A0C986B-24A9-CB95-341A-C9705CDC358C}"/>
                </a:ext>
              </a:extLst>
            </p:cNvPr>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52E9DE6-E830-12CE-5F2E-612C23D40D07}"/>
                </a:ext>
              </a:extLst>
            </p:cNvPr>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Nachteile</a:t>
              </a:r>
              <a:endParaRPr lang="de-DE" dirty="0">
                <a:solidFill>
                  <a:schemeClr val="tx1"/>
                </a:solidFill>
              </a:endParaRPr>
            </a:p>
          </p:txBody>
        </p:sp>
      </p:grpSp>
      <p:sp>
        <p:nvSpPr>
          <p:cNvPr id="16" name="Textfeld 15">
            <a:extLst>
              <a:ext uri="{FF2B5EF4-FFF2-40B4-BE49-F238E27FC236}">
                <a16:creationId xmlns:a16="http://schemas.microsoft.com/office/drawing/2014/main" id="{0D5C1B1C-E576-6137-45FE-BA4D8BCCBDAF}"/>
              </a:ext>
            </a:extLst>
          </p:cNvPr>
          <p:cNvSpPr txBox="1"/>
          <p:nvPr/>
        </p:nvSpPr>
        <p:spPr>
          <a:xfrm>
            <a:off x="1136713" y="2835175"/>
            <a:ext cx="10268165" cy="2169825"/>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de-DE" dirty="0">
                <a:solidFill>
                  <a:schemeClr val="bg1"/>
                </a:solidFill>
              </a:rPr>
              <a:t>Gleiche Auflagen wie beim RUNTS bezüglich Buchhaltung und Transparenz</a:t>
            </a:r>
          </a:p>
          <a:p>
            <a:pPr marL="342900" indent="-342900">
              <a:spcAft>
                <a:spcPts val="1800"/>
              </a:spcAft>
              <a:buFont typeface="Arial" panose="020B0604020202020204" pitchFamily="34" charset="0"/>
              <a:buChar char="•"/>
            </a:pPr>
            <a:r>
              <a:rPr lang="de-DE" dirty="0">
                <a:solidFill>
                  <a:schemeClr val="bg1"/>
                </a:solidFill>
              </a:rPr>
              <a:t>Kein Zugang zu den 5 Promille</a:t>
            </a:r>
          </a:p>
          <a:p>
            <a:pPr marL="342900" indent="-342900">
              <a:spcAft>
                <a:spcPts val="1800"/>
              </a:spcAft>
              <a:buFont typeface="Arial" panose="020B0604020202020204" pitchFamily="34" charset="0"/>
              <a:buChar char="•"/>
            </a:pPr>
            <a:r>
              <a:rPr lang="de-DE" dirty="0">
                <a:solidFill>
                  <a:schemeClr val="bg1"/>
                </a:solidFill>
              </a:rPr>
              <a:t>Keine Abziehbarkeit/Absetzbarkeit der Spenden</a:t>
            </a:r>
          </a:p>
          <a:p>
            <a:pPr marL="342900" indent="-342900">
              <a:spcAft>
                <a:spcPts val="1800"/>
              </a:spcAft>
              <a:buFont typeface="Arial" panose="020B0604020202020204" pitchFamily="34" charset="0"/>
              <a:buChar char="•"/>
            </a:pPr>
            <a:r>
              <a:rPr lang="de-DE" dirty="0">
                <a:solidFill>
                  <a:schemeClr val="bg1"/>
                </a:solidFill>
              </a:rPr>
              <a:t>Keine steuerrechtlichen Vorteile bzgl. IRES, Registersteuer, Stempelsteuer, Unterhaltungsteuer, Hypothekar- und Katastersteuer</a:t>
            </a:r>
          </a:p>
        </p:txBody>
      </p:sp>
    </p:spTree>
    <p:extLst>
      <p:ext uri="{BB962C8B-B14F-4D97-AF65-F5344CB8AC3E}">
        <p14:creationId xmlns:p14="http://schemas.microsoft.com/office/powerpoint/2010/main" val="35480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additive="base">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 calcmode="lin" valueType="num">
                                      <p:cBhvr additive="base">
                                        <p:cTn id="3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7F7031E-D8FD-DDF3-BC2D-B7A000B35314}"/>
              </a:ext>
            </a:extLst>
          </p:cNvPr>
          <p:cNvSpPr/>
          <p:nvPr/>
        </p:nvSpPr>
        <p:spPr>
          <a:xfrm>
            <a:off x="5841204" y="2920485"/>
            <a:ext cx="5335675" cy="3542503"/>
          </a:xfrm>
          <a:prstGeom prst="ellipse">
            <a:avLst/>
          </a:prstGeom>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rPr>
              <a:t>RUNTS</a:t>
            </a:r>
            <a:endParaRPr lang="it-IT" sz="2400" b="1" dirty="0">
              <a:solidFill>
                <a:schemeClr val="bg1"/>
              </a:solidFill>
            </a:endParaRPr>
          </a:p>
        </p:txBody>
      </p:sp>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EINTRAGUNG WO</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Alternativen</a:t>
              </a:r>
              <a:endParaRPr lang="de-DE" dirty="0">
                <a:solidFill>
                  <a:schemeClr val="tx1"/>
                </a:solidFill>
              </a:endParaRPr>
            </a:p>
          </p:txBody>
        </p:sp>
      </p:grpSp>
      <p:sp>
        <p:nvSpPr>
          <p:cNvPr id="5" name="Ellipse 4">
            <a:extLst>
              <a:ext uri="{FF2B5EF4-FFF2-40B4-BE49-F238E27FC236}">
                <a16:creationId xmlns:a16="http://schemas.microsoft.com/office/drawing/2014/main" id="{B7CE3ECD-6395-2EB4-3934-B7492FB84471}"/>
              </a:ext>
            </a:extLst>
          </p:cNvPr>
          <p:cNvSpPr/>
          <p:nvPr/>
        </p:nvSpPr>
        <p:spPr>
          <a:xfrm>
            <a:off x="2140629" y="2169217"/>
            <a:ext cx="4139921" cy="1959429"/>
          </a:xfrm>
          <a:prstGeom prst="ellipse">
            <a:avLst/>
          </a:prstGeom>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rPr>
              <a:t>RASD</a:t>
            </a:r>
            <a:endParaRPr lang="it-IT" sz="2400" b="1" dirty="0">
              <a:solidFill>
                <a:schemeClr val="bg1"/>
              </a:solidFill>
            </a:endParaRPr>
          </a:p>
        </p:txBody>
      </p:sp>
      <p:sp>
        <p:nvSpPr>
          <p:cNvPr id="3" name="Ellipse 2">
            <a:extLst>
              <a:ext uri="{FF2B5EF4-FFF2-40B4-BE49-F238E27FC236}">
                <a16:creationId xmlns:a16="http://schemas.microsoft.com/office/drawing/2014/main" id="{96BB0B42-C523-BF43-9D42-93E1CD347AE3}"/>
              </a:ext>
            </a:extLst>
          </p:cNvPr>
          <p:cNvSpPr/>
          <p:nvPr/>
        </p:nvSpPr>
        <p:spPr>
          <a:xfrm>
            <a:off x="5412240" y="2123785"/>
            <a:ext cx="6193605" cy="4339203"/>
          </a:xfrm>
          <a:prstGeom prst="ellipse">
            <a:avLst/>
          </a:prstGeom>
          <a:noFill/>
          <a:ln w="76200">
            <a:solidFill>
              <a:srgbClr val="E400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bg1"/>
                </a:solidFill>
              </a:rPr>
              <a:t>LANDESVERZEICHNIS</a:t>
            </a:r>
          </a:p>
          <a:p>
            <a:pPr algn="ctr"/>
            <a:endParaRPr lang="de-DE" sz="2400" b="1" dirty="0">
              <a:solidFill>
                <a:schemeClr val="bg1"/>
              </a:solidFill>
            </a:endParaRPr>
          </a:p>
          <a:p>
            <a:pPr algn="ctr"/>
            <a:endParaRPr lang="de-DE" sz="2400" b="1" dirty="0">
              <a:solidFill>
                <a:schemeClr val="bg1"/>
              </a:solidFill>
            </a:endParaRPr>
          </a:p>
          <a:p>
            <a:pPr algn="ctr"/>
            <a:endParaRPr lang="de-DE" sz="2400" b="1" dirty="0">
              <a:solidFill>
                <a:schemeClr val="bg1"/>
              </a:solidFill>
            </a:endParaRPr>
          </a:p>
          <a:p>
            <a:pPr algn="ctr"/>
            <a:endParaRPr lang="de-DE" sz="2400" b="1" dirty="0">
              <a:solidFill>
                <a:schemeClr val="bg1"/>
              </a:solidFill>
            </a:endParaRPr>
          </a:p>
          <a:p>
            <a:pPr algn="ctr"/>
            <a:endParaRPr lang="de-DE" sz="2400" b="1" dirty="0">
              <a:solidFill>
                <a:schemeClr val="bg1"/>
              </a:solidFill>
            </a:endParaRPr>
          </a:p>
          <a:p>
            <a:pPr algn="ctr"/>
            <a:endParaRPr lang="de-DE" sz="2400" b="1" dirty="0">
              <a:solidFill>
                <a:schemeClr val="bg1"/>
              </a:solidFill>
            </a:endParaRPr>
          </a:p>
          <a:p>
            <a:pPr algn="ctr"/>
            <a:endParaRPr lang="de-DE" sz="2400" b="1" dirty="0">
              <a:solidFill>
                <a:schemeClr val="bg1"/>
              </a:solidFill>
            </a:endParaRPr>
          </a:p>
          <a:p>
            <a:pPr algn="ctr"/>
            <a:endParaRPr lang="de-DE" sz="2400" b="1" dirty="0">
              <a:solidFill>
                <a:schemeClr val="bg1"/>
              </a:solidFill>
            </a:endParaRPr>
          </a:p>
          <a:p>
            <a:pPr algn="ctr"/>
            <a:endParaRPr lang="it-IT" sz="2400" b="1" dirty="0">
              <a:solidFill>
                <a:schemeClr val="bg1"/>
              </a:solidFill>
            </a:endParaRPr>
          </a:p>
        </p:txBody>
      </p:sp>
      <p:sp>
        <p:nvSpPr>
          <p:cNvPr id="6" name="Textfeld 5">
            <a:extLst>
              <a:ext uri="{FF2B5EF4-FFF2-40B4-BE49-F238E27FC236}">
                <a16:creationId xmlns:a16="http://schemas.microsoft.com/office/drawing/2014/main" id="{31BCB0DE-F12A-3CC4-A3C1-6BF662502133}"/>
              </a:ext>
            </a:extLst>
          </p:cNvPr>
          <p:cNvSpPr txBox="1"/>
          <p:nvPr/>
        </p:nvSpPr>
        <p:spPr>
          <a:xfrm>
            <a:off x="3868176" y="5233642"/>
            <a:ext cx="2110594" cy="830997"/>
          </a:xfrm>
          <a:prstGeom prst="rect">
            <a:avLst/>
          </a:prstGeom>
          <a:noFill/>
        </p:spPr>
        <p:txBody>
          <a:bodyPr wrap="square" rtlCol="0">
            <a:spAutoFit/>
          </a:bodyPr>
          <a:lstStyle/>
          <a:p>
            <a:r>
              <a:rPr lang="de-DE" sz="2400" b="1" dirty="0">
                <a:solidFill>
                  <a:schemeClr val="bg1"/>
                </a:solidFill>
              </a:rPr>
              <a:t>KEINE EINTRAGUNG</a:t>
            </a:r>
            <a:endParaRPr lang="it-IT" sz="2400" b="1" dirty="0">
              <a:solidFill>
                <a:schemeClr val="bg1"/>
              </a:solidFill>
            </a:endParaRPr>
          </a:p>
        </p:txBody>
      </p:sp>
    </p:spTree>
    <p:extLst>
      <p:ext uri="{BB962C8B-B14F-4D97-AF65-F5344CB8AC3E}">
        <p14:creationId xmlns:p14="http://schemas.microsoft.com/office/powerpoint/2010/main" val="20822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5EB56203-C9C0-4069-A8F4-640E6D873988}"/>
              </a:ext>
            </a:extLst>
          </p:cNvPr>
          <p:cNvSpPr/>
          <p:nvPr/>
        </p:nvSpPr>
        <p:spPr>
          <a:xfrm>
            <a:off x="3775295" y="1676146"/>
            <a:ext cx="4480949" cy="5181854"/>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00" dirty="0"/>
          </a:p>
        </p:txBody>
      </p:sp>
      <p:sp>
        <p:nvSpPr>
          <p:cNvPr id="3" name="Rechteck 2">
            <a:extLst>
              <a:ext uri="{FF2B5EF4-FFF2-40B4-BE49-F238E27FC236}">
                <a16:creationId xmlns:a16="http://schemas.microsoft.com/office/drawing/2014/main" id="{7BCE5022-A02B-4B5A-9492-38EE3532A438}"/>
              </a:ext>
            </a:extLst>
          </p:cNvPr>
          <p:cNvSpPr/>
          <p:nvPr/>
        </p:nvSpPr>
        <p:spPr>
          <a:xfrm>
            <a:off x="-3424" y="1676145"/>
            <a:ext cx="3977724" cy="5181855"/>
          </a:xfrm>
          <a:prstGeom prst="rect">
            <a:avLst/>
          </a:prstGeom>
          <a:solidFill>
            <a:srgbClr val="FF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055AC252-5B19-4123-8577-59167A3D5037}"/>
              </a:ext>
            </a:extLst>
          </p:cNvPr>
          <p:cNvSpPr/>
          <p:nvPr/>
        </p:nvSpPr>
        <p:spPr>
          <a:xfrm>
            <a:off x="3932332" y="2398668"/>
            <a:ext cx="4185708" cy="21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it-IT" sz="1150" dirty="0" err="1">
                <a:solidFill>
                  <a:srgbClr val="878684"/>
                </a:solidFill>
              </a:rPr>
              <a:t>Öffentliche</a:t>
            </a:r>
            <a:r>
              <a:rPr lang="it-IT" sz="1150" dirty="0">
                <a:solidFill>
                  <a:srgbClr val="878684"/>
                </a:solidFill>
              </a:rPr>
              <a:t> </a:t>
            </a:r>
            <a:r>
              <a:rPr lang="it-IT" sz="1150" dirty="0" err="1">
                <a:solidFill>
                  <a:srgbClr val="878684"/>
                </a:solidFill>
              </a:rPr>
              <a:t>Beiträge</a:t>
            </a:r>
            <a:endParaRPr lang="de-DE" sz="1150" dirty="0"/>
          </a:p>
        </p:txBody>
      </p:sp>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fontScale="90000"/>
          </a:bodyPr>
          <a:lstStyle/>
          <a:p>
            <a:pPr algn="l"/>
            <a:r>
              <a:rPr lang="it-IT" dirty="0">
                <a:solidFill>
                  <a:schemeClr val="tx1"/>
                </a:solidFill>
              </a:rPr>
              <a:t>GEWERBLICHE VS. STEUERFREIE EINNAHMEN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a:solidFill>
                    <a:schemeClr val="tx1"/>
                  </a:solidFill>
                </a:rPr>
                <a:t>Im </a:t>
              </a:r>
              <a:r>
                <a:rPr lang="it-IT" dirty="0" err="1">
                  <a:solidFill>
                    <a:schemeClr val="tx1"/>
                  </a:solidFill>
                </a:rPr>
                <a:t>Dritten</a:t>
              </a:r>
              <a:r>
                <a:rPr lang="it-IT" dirty="0">
                  <a:solidFill>
                    <a:schemeClr val="tx1"/>
                  </a:solidFill>
                </a:rPr>
                <a:t> </a:t>
              </a:r>
              <a:r>
                <a:rPr lang="it-IT" dirty="0" err="1">
                  <a:solidFill>
                    <a:schemeClr val="tx1"/>
                  </a:solidFill>
                </a:rPr>
                <a:t>Sektor</a:t>
              </a:r>
              <a:endParaRPr lang="de-DE" dirty="0">
                <a:solidFill>
                  <a:schemeClr val="tx1"/>
                </a:solidFill>
              </a:endParaRPr>
            </a:p>
          </p:txBody>
        </p:sp>
      </p:grpSp>
      <p:sp>
        <p:nvSpPr>
          <p:cNvPr id="12" name="Textfeld 11"/>
          <p:cNvSpPr txBox="1"/>
          <p:nvPr/>
        </p:nvSpPr>
        <p:spPr>
          <a:xfrm>
            <a:off x="144421" y="1676145"/>
            <a:ext cx="3199591" cy="584775"/>
          </a:xfrm>
          <a:prstGeom prst="rect">
            <a:avLst/>
          </a:prstGeom>
          <a:noFill/>
        </p:spPr>
        <p:txBody>
          <a:bodyPr wrap="square" rtlCol="0">
            <a:spAutoFit/>
          </a:bodyPr>
          <a:lstStyle/>
          <a:p>
            <a:pPr lvl="0"/>
            <a:r>
              <a:rPr lang="it-IT" sz="1600" b="1" dirty="0">
                <a:solidFill>
                  <a:srgbClr val="878684"/>
                </a:solidFill>
              </a:rPr>
              <a:t>INSTITUTIONELLE EINNAHMEN (</a:t>
            </a:r>
            <a:r>
              <a:rPr lang="it-IT" sz="1600" b="1" dirty="0" err="1">
                <a:solidFill>
                  <a:srgbClr val="878684"/>
                </a:solidFill>
              </a:rPr>
              <a:t>steuerfrei</a:t>
            </a:r>
            <a:r>
              <a:rPr lang="it-IT" sz="1600" b="1" dirty="0">
                <a:solidFill>
                  <a:srgbClr val="878684"/>
                </a:solidFill>
              </a:rPr>
              <a:t>):</a:t>
            </a:r>
            <a:endParaRPr lang="it-IT" sz="1200" dirty="0">
              <a:solidFill>
                <a:srgbClr val="878684"/>
              </a:solidFill>
            </a:endParaRPr>
          </a:p>
        </p:txBody>
      </p:sp>
      <p:sp>
        <p:nvSpPr>
          <p:cNvPr id="17" name="Rechteck 16">
            <a:extLst>
              <a:ext uri="{FF2B5EF4-FFF2-40B4-BE49-F238E27FC236}">
                <a16:creationId xmlns:a16="http://schemas.microsoft.com/office/drawing/2014/main" id="{8B64688A-4036-4F95-A448-F4CC0EF6E2DB}"/>
              </a:ext>
            </a:extLst>
          </p:cNvPr>
          <p:cNvSpPr/>
          <p:nvPr/>
        </p:nvSpPr>
        <p:spPr>
          <a:xfrm>
            <a:off x="7939221" y="1676145"/>
            <a:ext cx="4252779" cy="5181855"/>
          </a:xfrm>
          <a:prstGeom prst="rect">
            <a:avLst/>
          </a:prstGeom>
          <a:solidFill>
            <a:srgbClr val="FF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0E97A578-E714-4C3D-A8EE-A0C646A7C471}"/>
              </a:ext>
            </a:extLst>
          </p:cNvPr>
          <p:cNvSpPr txBox="1"/>
          <p:nvPr/>
        </p:nvSpPr>
        <p:spPr>
          <a:xfrm>
            <a:off x="8096940" y="1676145"/>
            <a:ext cx="2820201" cy="584775"/>
          </a:xfrm>
          <a:prstGeom prst="rect">
            <a:avLst/>
          </a:prstGeom>
          <a:noFill/>
        </p:spPr>
        <p:txBody>
          <a:bodyPr wrap="square" rtlCol="0">
            <a:spAutoFit/>
          </a:bodyPr>
          <a:lstStyle/>
          <a:p>
            <a:pPr lvl="0"/>
            <a:r>
              <a:rPr lang="it-IT" sz="1600" b="1" dirty="0">
                <a:solidFill>
                  <a:srgbClr val="878684"/>
                </a:solidFill>
              </a:rPr>
              <a:t>GEWERBLICHE EINNAHMEN (</a:t>
            </a:r>
            <a:r>
              <a:rPr lang="it-IT" sz="1600" b="1" dirty="0" err="1">
                <a:solidFill>
                  <a:srgbClr val="878684"/>
                </a:solidFill>
              </a:rPr>
              <a:t>zu</a:t>
            </a:r>
            <a:r>
              <a:rPr lang="it-IT" sz="1600" b="1" dirty="0">
                <a:solidFill>
                  <a:srgbClr val="878684"/>
                </a:solidFill>
              </a:rPr>
              <a:t> </a:t>
            </a:r>
            <a:r>
              <a:rPr lang="it-IT" sz="1600" b="1" dirty="0" err="1">
                <a:solidFill>
                  <a:srgbClr val="878684"/>
                </a:solidFill>
              </a:rPr>
              <a:t>besteuern</a:t>
            </a:r>
            <a:r>
              <a:rPr lang="it-IT" sz="1600" b="1" dirty="0">
                <a:solidFill>
                  <a:srgbClr val="878684"/>
                </a:solidFill>
              </a:rPr>
              <a:t>):</a:t>
            </a:r>
            <a:endParaRPr lang="it-IT" sz="1200" dirty="0">
              <a:solidFill>
                <a:srgbClr val="878684"/>
              </a:solidFill>
            </a:endParaRPr>
          </a:p>
        </p:txBody>
      </p:sp>
      <p:sp>
        <p:nvSpPr>
          <p:cNvPr id="19" name="Rechteck 18">
            <a:extLst>
              <a:ext uri="{FF2B5EF4-FFF2-40B4-BE49-F238E27FC236}">
                <a16:creationId xmlns:a16="http://schemas.microsoft.com/office/drawing/2014/main" id="{1707F2D1-2FBF-4657-9D11-C6CAD05D8948}"/>
              </a:ext>
            </a:extLst>
          </p:cNvPr>
          <p:cNvSpPr/>
          <p:nvPr/>
        </p:nvSpPr>
        <p:spPr>
          <a:xfrm>
            <a:off x="3932332" y="2605295"/>
            <a:ext cx="4185708" cy="21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indent="-179388">
              <a:buFont typeface="Arial" panose="020B0604020202020204" pitchFamily="34" charset="0"/>
              <a:buChar char="•"/>
            </a:pPr>
            <a:r>
              <a:rPr lang="it-IT" sz="1150" dirty="0" err="1">
                <a:solidFill>
                  <a:srgbClr val="878684"/>
                </a:solidFill>
              </a:rPr>
              <a:t>Spenden</a:t>
            </a:r>
            <a:r>
              <a:rPr lang="it-IT" sz="1150" dirty="0">
                <a:solidFill>
                  <a:srgbClr val="878684"/>
                </a:solidFill>
              </a:rPr>
              <a:t>, </a:t>
            </a:r>
            <a:r>
              <a:rPr lang="it-IT" sz="1150" dirty="0" err="1">
                <a:solidFill>
                  <a:srgbClr val="878684"/>
                </a:solidFill>
              </a:rPr>
              <a:t>Schenkungen</a:t>
            </a:r>
            <a:r>
              <a:rPr lang="it-IT" sz="1150" dirty="0">
                <a:solidFill>
                  <a:srgbClr val="878684"/>
                </a:solidFill>
              </a:rPr>
              <a:t>, </a:t>
            </a:r>
            <a:r>
              <a:rPr lang="it-IT" sz="1150" dirty="0" err="1">
                <a:solidFill>
                  <a:srgbClr val="878684"/>
                </a:solidFill>
              </a:rPr>
              <a:t>Nachlässe</a:t>
            </a:r>
            <a:endParaRPr lang="it-IT" sz="1150" dirty="0">
              <a:solidFill>
                <a:srgbClr val="878684"/>
              </a:solidFill>
            </a:endParaRPr>
          </a:p>
        </p:txBody>
      </p:sp>
      <p:sp>
        <p:nvSpPr>
          <p:cNvPr id="20" name="Rechteck 19">
            <a:extLst>
              <a:ext uri="{FF2B5EF4-FFF2-40B4-BE49-F238E27FC236}">
                <a16:creationId xmlns:a16="http://schemas.microsoft.com/office/drawing/2014/main" id="{88BD82E2-5ABE-45CA-A3B6-65D9FC39037C}"/>
              </a:ext>
            </a:extLst>
          </p:cNvPr>
          <p:cNvSpPr/>
          <p:nvPr/>
        </p:nvSpPr>
        <p:spPr>
          <a:xfrm>
            <a:off x="3932332" y="2870494"/>
            <a:ext cx="4006889"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nSpc>
                <a:spcPts val="1200"/>
              </a:lnSpc>
              <a:buFont typeface="Arial" panose="020B0604020202020204" pitchFamily="34" charset="0"/>
              <a:buChar char="•"/>
            </a:pPr>
            <a:r>
              <a:rPr lang="it-IT" sz="1150" dirty="0" err="1">
                <a:solidFill>
                  <a:srgbClr val="878684"/>
                </a:solidFill>
              </a:rPr>
              <a:t>Veräußerung</a:t>
            </a:r>
            <a:r>
              <a:rPr lang="it-IT" sz="1150" dirty="0">
                <a:solidFill>
                  <a:srgbClr val="878684"/>
                </a:solidFill>
              </a:rPr>
              <a:t> von </a:t>
            </a:r>
            <a:r>
              <a:rPr lang="it-IT" sz="1150" dirty="0" err="1">
                <a:solidFill>
                  <a:srgbClr val="878684"/>
                </a:solidFill>
              </a:rPr>
              <a:t>Güter</a:t>
            </a:r>
            <a:r>
              <a:rPr lang="it-IT" sz="1150" dirty="0">
                <a:solidFill>
                  <a:srgbClr val="878684"/>
                </a:solidFill>
              </a:rPr>
              <a:t> und </a:t>
            </a:r>
            <a:r>
              <a:rPr lang="it-IT" sz="1150" dirty="0" err="1">
                <a:solidFill>
                  <a:srgbClr val="878684"/>
                </a:solidFill>
              </a:rPr>
              <a:t>Dienstleistungen</a:t>
            </a:r>
            <a:r>
              <a:rPr lang="it-IT" sz="1150" dirty="0">
                <a:solidFill>
                  <a:srgbClr val="878684"/>
                </a:solidFill>
              </a:rPr>
              <a:t> </a:t>
            </a:r>
            <a:r>
              <a:rPr lang="it-IT" sz="1150" dirty="0" err="1">
                <a:solidFill>
                  <a:srgbClr val="878684"/>
                </a:solidFill>
              </a:rPr>
              <a:t>gegen</a:t>
            </a:r>
            <a:r>
              <a:rPr lang="it-IT" sz="1150" dirty="0">
                <a:solidFill>
                  <a:srgbClr val="878684"/>
                </a:solidFill>
              </a:rPr>
              <a:t> </a:t>
            </a:r>
            <a:r>
              <a:rPr lang="it-IT" sz="1150" dirty="0" err="1">
                <a:solidFill>
                  <a:srgbClr val="878684"/>
                </a:solidFill>
              </a:rPr>
              <a:t>Bezahlung</a:t>
            </a:r>
            <a:r>
              <a:rPr lang="it-IT" sz="1150" dirty="0">
                <a:solidFill>
                  <a:srgbClr val="878684"/>
                </a:solidFill>
              </a:rPr>
              <a:t> (</a:t>
            </a:r>
            <a:r>
              <a:rPr lang="it-IT" sz="1150" dirty="0" err="1">
                <a:solidFill>
                  <a:srgbClr val="878684"/>
                </a:solidFill>
              </a:rPr>
              <a:t>ausgenommen</a:t>
            </a:r>
            <a:r>
              <a:rPr lang="it-IT" sz="1150" dirty="0">
                <a:solidFill>
                  <a:srgbClr val="878684"/>
                </a:solidFill>
              </a:rPr>
              <a:t> bei VFG)</a:t>
            </a:r>
          </a:p>
        </p:txBody>
      </p:sp>
      <p:sp>
        <p:nvSpPr>
          <p:cNvPr id="22" name="Rechteck 21">
            <a:extLst>
              <a:ext uri="{FF2B5EF4-FFF2-40B4-BE49-F238E27FC236}">
                <a16:creationId xmlns:a16="http://schemas.microsoft.com/office/drawing/2014/main" id="{CB74A716-510C-4A7B-9C46-582C4D73D19A}"/>
              </a:ext>
            </a:extLst>
          </p:cNvPr>
          <p:cNvSpPr/>
          <p:nvPr/>
        </p:nvSpPr>
        <p:spPr>
          <a:xfrm>
            <a:off x="3932332" y="3226957"/>
            <a:ext cx="4185708" cy="21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indent="-179388">
              <a:buFont typeface="Arial" panose="020B0604020202020204" pitchFamily="34" charset="0"/>
              <a:buChar char="•"/>
            </a:pPr>
            <a:r>
              <a:rPr lang="it-IT" sz="1150" dirty="0" err="1">
                <a:solidFill>
                  <a:srgbClr val="878684"/>
                </a:solidFill>
              </a:rPr>
              <a:t>Mitgliedsbeiträge</a:t>
            </a:r>
            <a:endParaRPr lang="it-IT" sz="1150" dirty="0">
              <a:solidFill>
                <a:srgbClr val="878684"/>
              </a:solidFill>
            </a:endParaRPr>
          </a:p>
        </p:txBody>
      </p:sp>
      <p:sp>
        <p:nvSpPr>
          <p:cNvPr id="23" name="Rechteck 22">
            <a:extLst>
              <a:ext uri="{FF2B5EF4-FFF2-40B4-BE49-F238E27FC236}">
                <a16:creationId xmlns:a16="http://schemas.microsoft.com/office/drawing/2014/main" id="{6EBD88C4-AB7A-485F-B329-B88D8041F3E0}"/>
              </a:ext>
            </a:extLst>
          </p:cNvPr>
          <p:cNvSpPr/>
          <p:nvPr/>
        </p:nvSpPr>
        <p:spPr>
          <a:xfrm>
            <a:off x="3932332" y="3444887"/>
            <a:ext cx="4185708" cy="36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indent="-179388">
              <a:lnSpc>
                <a:spcPts val="1200"/>
              </a:lnSpc>
              <a:buFont typeface="Arial" panose="020B0604020202020204" pitchFamily="34" charset="0"/>
              <a:buChar char="•"/>
            </a:pPr>
            <a:r>
              <a:rPr lang="it-IT" sz="1150" dirty="0" err="1">
                <a:solidFill>
                  <a:srgbClr val="878684"/>
                </a:solidFill>
              </a:rPr>
              <a:t>Kostenbeiträge</a:t>
            </a:r>
            <a:r>
              <a:rPr lang="it-IT" sz="1150" dirty="0">
                <a:solidFill>
                  <a:srgbClr val="878684"/>
                </a:solidFill>
              </a:rPr>
              <a:t> – </a:t>
            </a:r>
            <a:r>
              <a:rPr lang="it-IT" sz="1150" dirty="0" err="1">
                <a:solidFill>
                  <a:srgbClr val="878684"/>
                </a:solidFill>
              </a:rPr>
              <a:t>wenn</a:t>
            </a:r>
            <a:r>
              <a:rPr lang="it-IT" sz="1150" dirty="0">
                <a:solidFill>
                  <a:srgbClr val="878684"/>
                </a:solidFill>
              </a:rPr>
              <a:t> die </a:t>
            </a:r>
            <a:r>
              <a:rPr lang="it-IT" sz="1150" dirty="0" err="1">
                <a:solidFill>
                  <a:srgbClr val="878684"/>
                </a:solidFill>
              </a:rPr>
              <a:t>Einnahmen</a:t>
            </a:r>
            <a:r>
              <a:rPr lang="it-IT" sz="1150" dirty="0">
                <a:solidFill>
                  <a:srgbClr val="878684"/>
                </a:solidFill>
              </a:rPr>
              <a:t> für </a:t>
            </a:r>
            <a:r>
              <a:rPr lang="it-IT" sz="1150" dirty="0" err="1">
                <a:solidFill>
                  <a:srgbClr val="878684"/>
                </a:solidFill>
              </a:rPr>
              <a:t>nicht</a:t>
            </a:r>
            <a:r>
              <a:rPr lang="it-IT" sz="1150" dirty="0">
                <a:solidFill>
                  <a:srgbClr val="878684"/>
                </a:solidFill>
              </a:rPr>
              <a:t> </a:t>
            </a:r>
            <a:r>
              <a:rPr lang="it-IT" sz="1150" dirty="0" err="1">
                <a:solidFill>
                  <a:srgbClr val="878684"/>
                </a:solidFill>
              </a:rPr>
              <a:t>mehr</a:t>
            </a:r>
            <a:r>
              <a:rPr lang="it-IT" sz="1150" dirty="0">
                <a:solidFill>
                  <a:srgbClr val="878684"/>
                </a:solidFill>
              </a:rPr>
              <a:t> </a:t>
            </a:r>
            <a:r>
              <a:rPr lang="it-IT" sz="1150" dirty="0" err="1">
                <a:solidFill>
                  <a:srgbClr val="878684"/>
                </a:solidFill>
              </a:rPr>
              <a:t>als</a:t>
            </a:r>
            <a:r>
              <a:rPr lang="it-IT" sz="1150" dirty="0">
                <a:solidFill>
                  <a:srgbClr val="878684"/>
                </a:solidFill>
              </a:rPr>
              <a:t> 2 </a:t>
            </a:r>
            <a:r>
              <a:rPr lang="it-IT" sz="1150" dirty="0" err="1">
                <a:solidFill>
                  <a:srgbClr val="878684"/>
                </a:solidFill>
              </a:rPr>
              <a:t>Jahre</a:t>
            </a:r>
            <a:r>
              <a:rPr lang="it-IT" sz="1150" dirty="0">
                <a:solidFill>
                  <a:srgbClr val="878684"/>
                </a:solidFill>
              </a:rPr>
              <a:t> in </a:t>
            </a:r>
            <a:r>
              <a:rPr lang="it-IT" sz="1150" dirty="0" err="1">
                <a:solidFill>
                  <a:srgbClr val="878684"/>
                </a:solidFill>
              </a:rPr>
              <a:t>Folge</a:t>
            </a:r>
            <a:r>
              <a:rPr lang="it-IT" sz="1150" dirty="0">
                <a:solidFill>
                  <a:srgbClr val="878684"/>
                </a:solidFill>
              </a:rPr>
              <a:t> 6% </a:t>
            </a:r>
            <a:r>
              <a:rPr lang="it-IT" sz="1150" dirty="0" err="1">
                <a:solidFill>
                  <a:srgbClr val="878684"/>
                </a:solidFill>
              </a:rPr>
              <a:t>der</a:t>
            </a:r>
            <a:r>
              <a:rPr lang="it-IT" sz="1150" dirty="0">
                <a:solidFill>
                  <a:srgbClr val="878684"/>
                </a:solidFill>
              </a:rPr>
              <a:t> </a:t>
            </a:r>
            <a:r>
              <a:rPr lang="it-IT" sz="1150" dirty="0" err="1">
                <a:solidFill>
                  <a:srgbClr val="878684"/>
                </a:solidFill>
              </a:rPr>
              <a:t>Kosten</a:t>
            </a:r>
            <a:r>
              <a:rPr lang="it-IT" sz="1150" dirty="0">
                <a:solidFill>
                  <a:srgbClr val="878684"/>
                </a:solidFill>
              </a:rPr>
              <a:t> </a:t>
            </a:r>
            <a:r>
              <a:rPr lang="it-IT" sz="1150" dirty="0" err="1">
                <a:solidFill>
                  <a:srgbClr val="878684"/>
                </a:solidFill>
              </a:rPr>
              <a:t>übersteigen</a:t>
            </a:r>
            <a:endParaRPr lang="it-IT" sz="1150" dirty="0">
              <a:solidFill>
                <a:srgbClr val="878684"/>
              </a:solidFill>
            </a:endParaRPr>
          </a:p>
        </p:txBody>
      </p:sp>
      <p:sp>
        <p:nvSpPr>
          <p:cNvPr id="24" name="Rechteck 23">
            <a:extLst>
              <a:ext uri="{FF2B5EF4-FFF2-40B4-BE49-F238E27FC236}">
                <a16:creationId xmlns:a16="http://schemas.microsoft.com/office/drawing/2014/main" id="{3A1698CD-06DF-4C14-9C12-3C243C89C3B1}"/>
              </a:ext>
            </a:extLst>
          </p:cNvPr>
          <p:cNvSpPr/>
          <p:nvPr/>
        </p:nvSpPr>
        <p:spPr>
          <a:xfrm>
            <a:off x="3932332" y="3860808"/>
            <a:ext cx="4185708" cy="14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indent="-179388">
              <a:buFont typeface="Arial" panose="020B0604020202020204" pitchFamily="34" charset="0"/>
              <a:buChar char="•"/>
            </a:pPr>
            <a:r>
              <a:rPr lang="it-IT" sz="1150" dirty="0" err="1">
                <a:solidFill>
                  <a:srgbClr val="878684"/>
                </a:solidFill>
              </a:rPr>
              <a:t>Einnahmen</a:t>
            </a:r>
            <a:r>
              <a:rPr lang="it-IT" sz="1150" dirty="0">
                <a:solidFill>
                  <a:srgbClr val="878684"/>
                </a:solidFill>
              </a:rPr>
              <a:t> </a:t>
            </a:r>
            <a:r>
              <a:rPr lang="it-IT" sz="1150" dirty="0" err="1">
                <a:solidFill>
                  <a:srgbClr val="878684"/>
                </a:solidFill>
              </a:rPr>
              <a:t>aus</a:t>
            </a:r>
            <a:r>
              <a:rPr lang="it-IT" sz="1150" dirty="0">
                <a:solidFill>
                  <a:srgbClr val="878684"/>
                </a:solidFill>
              </a:rPr>
              <a:t> </a:t>
            </a:r>
            <a:r>
              <a:rPr lang="it-IT" sz="1150" dirty="0" err="1">
                <a:solidFill>
                  <a:srgbClr val="878684"/>
                </a:solidFill>
              </a:rPr>
              <a:t>Konventionen</a:t>
            </a:r>
            <a:r>
              <a:rPr lang="it-IT" sz="1150" dirty="0">
                <a:solidFill>
                  <a:srgbClr val="878684"/>
                </a:solidFill>
              </a:rPr>
              <a:t> </a:t>
            </a:r>
            <a:r>
              <a:rPr lang="it-IT" sz="1150" dirty="0" err="1">
                <a:solidFill>
                  <a:srgbClr val="878684"/>
                </a:solidFill>
              </a:rPr>
              <a:t>mit</a:t>
            </a:r>
            <a:r>
              <a:rPr lang="it-IT" sz="1150" dirty="0">
                <a:solidFill>
                  <a:srgbClr val="878684"/>
                </a:solidFill>
              </a:rPr>
              <a:t> </a:t>
            </a:r>
            <a:r>
              <a:rPr lang="it-IT" sz="1150" dirty="0" err="1">
                <a:solidFill>
                  <a:srgbClr val="878684"/>
                </a:solidFill>
              </a:rPr>
              <a:t>der</a:t>
            </a:r>
            <a:r>
              <a:rPr lang="it-IT" sz="1150" dirty="0">
                <a:solidFill>
                  <a:srgbClr val="878684"/>
                </a:solidFill>
              </a:rPr>
              <a:t> </a:t>
            </a:r>
            <a:r>
              <a:rPr lang="it-IT" sz="1150" dirty="0" err="1">
                <a:solidFill>
                  <a:srgbClr val="878684"/>
                </a:solidFill>
              </a:rPr>
              <a:t>öffentlichen</a:t>
            </a:r>
            <a:r>
              <a:rPr lang="it-IT" sz="1150" dirty="0">
                <a:solidFill>
                  <a:srgbClr val="878684"/>
                </a:solidFill>
              </a:rPr>
              <a:t> Hand</a:t>
            </a:r>
          </a:p>
        </p:txBody>
      </p:sp>
      <p:sp>
        <p:nvSpPr>
          <p:cNvPr id="25" name="Rechteck 24">
            <a:extLst>
              <a:ext uri="{FF2B5EF4-FFF2-40B4-BE49-F238E27FC236}">
                <a16:creationId xmlns:a16="http://schemas.microsoft.com/office/drawing/2014/main" id="{C242CC84-3499-4E1C-8052-2D2839F653CB}"/>
              </a:ext>
            </a:extLst>
          </p:cNvPr>
          <p:cNvSpPr/>
          <p:nvPr/>
        </p:nvSpPr>
        <p:spPr>
          <a:xfrm>
            <a:off x="3932332" y="4171623"/>
            <a:ext cx="4006889" cy="14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nSpc>
                <a:spcPts val="1200"/>
              </a:lnSpc>
              <a:buFont typeface="Arial" panose="020B0604020202020204" pitchFamily="34" charset="0"/>
              <a:buChar char="•"/>
            </a:pPr>
            <a:r>
              <a:rPr lang="it-IT" sz="1150" dirty="0" err="1">
                <a:solidFill>
                  <a:srgbClr val="878684"/>
                </a:solidFill>
              </a:rPr>
              <a:t>Aufschläge</a:t>
            </a:r>
            <a:r>
              <a:rPr lang="it-IT" sz="1150" dirty="0">
                <a:solidFill>
                  <a:srgbClr val="878684"/>
                </a:solidFill>
              </a:rPr>
              <a:t> </a:t>
            </a:r>
            <a:r>
              <a:rPr lang="it-IT" sz="1150" dirty="0" err="1">
                <a:solidFill>
                  <a:srgbClr val="878684"/>
                </a:solidFill>
              </a:rPr>
              <a:t>auf</a:t>
            </a:r>
            <a:r>
              <a:rPr lang="it-IT" sz="1150" dirty="0">
                <a:solidFill>
                  <a:srgbClr val="878684"/>
                </a:solidFill>
              </a:rPr>
              <a:t> </a:t>
            </a:r>
            <a:r>
              <a:rPr lang="it-IT" sz="1150" dirty="0" err="1">
                <a:solidFill>
                  <a:srgbClr val="878684"/>
                </a:solidFill>
              </a:rPr>
              <a:t>Mitgliedsbeiträge</a:t>
            </a:r>
            <a:r>
              <a:rPr lang="it-IT" sz="1150" dirty="0">
                <a:solidFill>
                  <a:srgbClr val="878684"/>
                </a:solidFill>
              </a:rPr>
              <a:t> </a:t>
            </a:r>
            <a:r>
              <a:rPr lang="it-IT" sz="1150" dirty="0" err="1">
                <a:solidFill>
                  <a:srgbClr val="878684"/>
                </a:solidFill>
              </a:rPr>
              <a:t>für</a:t>
            </a:r>
            <a:r>
              <a:rPr lang="it-IT" sz="1150" dirty="0">
                <a:solidFill>
                  <a:srgbClr val="878684"/>
                </a:solidFill>
              </a:rPr>
              <a:t> </a:t>
            </a:r>
            <a:r>
              <a:rPr lang="it-IT" sz="1150" dirty="0" err="1">
                <a:solidFill>
                  <a:srgbClr val="878684"/>
                </a:solidFill>
              </a:rPr>
              <a:t>Zusatzdienste</a:t>
            </a:r>
            <a:r>
              <a:rPr lang="it-IT" sz="1150" dirty="0">
                <a:solidFill>
                  <a:srgbClr val="878684"/>
                </a:solidFill>
              </a:rPr>
              <a:t> (</a:t>
            </a:r>
            <a:r>
              <a:rPr lang="it-IT" sz="1150" dirty="0" err="1">
                <a:solidFill>
                  <a:srgbClr val="878684"/>
                </a:solidFill>
              </a:rPr>
              <a:t>siehe</a:t>
            </a:r>
            <a:r>
              <a:rPr lang="it-IT" sz="1150" dirty="0">
                <a:solidFill>
                  <a:srgbClr val="878684"/>
                </a:solidFill>
              </a:rPr>
              <a:t> </a:t>
            </a:r>
            <a:r>
              <a:rPr lang="it-IT" sz="1150" dirty="0" err="1">
                <a:solidFill>
                  <a:srgbClr val="878684"/>
                </a:solidFill>
              </a:rPr>
              <a:t>z.B</a:t>
            </a:r>
            <a:r>
              <a:rPr lang="it-IT" sz="1150" dirty="0">
                <a:solidFill>
                  <a:srgbClr val="878684"/>
                </a:solidFill>
              </a:rPr>
              <a:t>. </a:t>
            </a:r>
            <a:r>
              <a:rPr lang="it-IT" sz="1150" dirty="0" err="1">
                <a:solidFill>
                  <a:srgbClr val="878684"/>
                </a:solidFill>
              </a:rPr>
              <a:t>Versicherung</a:t>
            </a:r>
            <a:r>
              <a:rPr lang="it-IT" sz="1150" dirty="0">
                <a:solidFill>
                  <a:srgbClr val="878684"/>
                </a:solidFill>
              </a:rPr>
              <a:t>)</a:t>
            </a:r>
          </a:p>
        </p:txBody>
      </p:sp>
      <p:sp>
        <p:nvSpPr>
          <p:cNvPr id="28" name="Rechteck 27">
            <a:extLst>
              <a:ext uri="{FF2B5EF4-FFF2-40B4-BE49-F238E27FC236}">
                <a16:creationId xmlns:a16="http://schemas.microsoft.com/office/drawing/2014/main" id="{74B557A5-FEA6-4BC2-99A1-8C4A2C15E2FC}"/>
              </a:ext>
            </a:extLst>
          </p:cNvPr>
          <p:cNvSpPr/>
          <p:nvPr/>
        </p:nvSpPr>
        <p:spPr>
          <a:xfrm>
            <a:off x="3932332" y="4550395"/>
            <a:ext cx="4185708" cy="14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indent="-179388">
              <a:buFont typeface="Arial" panose="020B0604020202020204" pitchFamily="34" charset="0"/>
              <a:buChar char="•"/>
            </a:pPr>
            <a:r>
              <a:rPr lang="de-DE" sz="1150" dirty="0">
                <a:solidFill>
                  <a:srgbClr val="878684"/>
                </a:solidFill>
              </a:rPr>
              <a:t>Wissenschaftliche Forschung von besonderem gesellschaftlichen Interesse</a:t>
            </a:r>
            <a:endParaRPr lang="it-IT" sz="1150" dirty="0">
              <a:solidFill>
                <a:srgbClr val="878684"/>
              </a:solidFill>
            </a:endParaRPr>
          </a:p>
        </p:txBody>
      </p:sp>
      <p:sp>
        <p:nvSpPr>
          <p:cNvPr id="29" name="Rechteck 28">
            <a:extLst>
              <a:ext uri="{FF2B5EF4-FFF2-40B4-BE49-F238E27FC236}">
                <a16:creationId xmlns:a16="http://schemas.microsoft.com/office/drawing/2014/main" id="{99A17503-BD85-4551-B077-316E4B1CBB2A}"/>
              </a:ext>
            </a:extLst>
          </p:cNvPr>
          <p:cNvSpPr/>
          <p:nvPr/>
        </p:nvSpPr>
        <p:spPr>
          <a:xfrm>
            <a:off x="3932332" y="4801547"/>
            <a:ext cx="4185708" cy="14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r>
              <a:rPr lang="it-IT" sz="1150" dirty="0">
                <a:solidFill>
                  <a:srgbClr val="878684"/>
                </a:solidFill>
              </a:rPr>
              <a:t>Sponsoring </a:t>
            </a:r>
          </a:p>
        </p:txBody>
      </p:sp>
      <p:sp>
        <p:nvSpPr>
          <p:cNvPr id="30" name="Rechteck 29">
            <a:extLst>
              <a:ext uri="{FF2B5EF4-FFF2-40B4-BE49-F238E27FC236}">
                <a16:creationId xmlns:a16="http://schemas.microsoft.com/office/drawing/2014/main" id="{93CA4CE2-40EB-45BF-917A-82E0A9FFAE7B}"/>
              </a:ext>
            </a:extLst>
          </p:cNvPr>
          <p:cNvSpPr/>
          <p:nvPr/>
        </p:nvSpPr>
        <p:spPr>
          <a:xfrm>
            <a:off x="3932332" y="5088096"/>
            <a:ext cx="4185708" cy="14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ts val="1200"/>
              </a:lnSpc>
              <a:buFont typeface="Arial" panose="020B0604020202020204" pitchFamily="34" charset="0"/>
              <a:buChar char="•"/>
            </a:pPr>
            <a:r>
              <a:rPr lang="de-DE" sz="1150" dirty="0">
                <a:solidFill>
                  <a:srgbClr val="878684"/>
                </a:solidFill>
              </a:rPr>
              <a:t>Veräußerung von Güter und Dienstleistungen im Rahmen von gelegentlichen </a:t>
            </a:r>
            <a:r>
              <a:rPr lang="de-DE" sz="1150" dirty="0" err="1">
                <a:solidFill>
                  <a:srgbClr val="878684"/>
                </a:solidFill>
              </a:rPr>
              <a:t>Fundraisingaktivitäten</a:t>
            </a:r>
            <a:endParaRPr lang="it-IT" sz="1150" dirty="0">
              <a:solidFill>
                <a:srgbClr val="878684"/>
              </a:solidFill>
            </a:endParaRPr>
          </a:p>
        </p:txBody>
      </p:sp>
      <p:sp>
        <p:nvSpPr>
          <p:cNvPr id="31" name="Rechteck 30">
            <a:extLst>
              <a:ext uri="{FF2B5EF4-FFF2-40B4-BE49-F238E27FC236}">
                <a16:creationId xmlns:a16="http://schemas.microsoft.com/office/drawing/2014/main" id="{B8608359-240C-4AA1-90E0-44525CA06FD9}"/>
              </a:ext>
            </a:extLst>
          </p:cNvPr>
          <p:cNvSpPr/>
          <p:nvPr/>
        </p:nvSpPr>
        <p:spPr>
          <a:xfrm>
            <a:off x="3932332" y="5381026"/>
            <a:ext cx="4185708" cy="14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r>
              <a:rPr lang="it-IT" sz="1150" dirty="0" err="1">
                <a:solidFill>
                  <a:srgbClr val="878684"/>
                </a:solidFill>
              </a:rPr>
              <a:t>Mieten</a:t>
            </a:r>
            <a:r>
              <a:rPr lang="it-IT" sz="1150" dirty="0">
                <a:solidFill>
                  <a:srgbClr val="878684"/>
                </a:solidFill>
              </a:rPr>
              <a:t>, </a:t>
            </a:r>
            <a:r>
              <a:rPr lang="it-IT" sz="1150" dirty="0" err="1">
                <a:solidFill>
                  <a:srgbClr val="878684"/>
                </a:solidFill>
              </a:rPr>
              <a:t>Pachtzins</a:t>
            </a:r>
            <a:endParaRPr lang="it-IT" sz="1150" dirty="0">
              <a:solidFill>
                <a:srgbClr val="878684"/>
              </a:solidFill>
            </a:endParaRPr>
          </a:p>
        </p:txBody>
      </p:sp>
      <p:sp>
        <p:nvSpPr>
          <p:cNvPr id="32" name="Rechteck 31">
            <a:extLst>
              <a:ext uri="{FF2B5EF4-FFF2-40B4-BE49-F238E27FC236}">
                <a16:creationId xmlns:a16="http://schemas.microsoft.com/office/drawing/2014/main" id="{A4A0C386-9106-497E-A717-97E9EADA92CB}"/>
              </a:ext>
            </a:extLst>
          </p:cNvPr>
          <p:cNvSpPr/>
          <p:nvPr/>
        </p:nvSpPr>
        <p:spPr>
          <a:xfrm>
            <a:off x="3932332" y="5578479"/>
            <a:ext cx="4185708" cy="14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r>
              <a:rPr lang="it-IT" sz="1150" dirty="0" err="1">
                <a:solidFill>
                  <a:srgbClr val="878684"/>
                </a:solidFill>
              </a:rPr>
              <a:t>Finanzerlöse</a:t>
            </a:r>
            <a:r>
              <a:rPr lang="it-IT" sz="1150" dirty="0">
                <a:solidFill>
                  <a:srgbClr val="878684"/>
                </a:solidFill>
              </a:rPr>
              <a:t> (</a:t>
            </a:r>
            <a:r>
              <a:rPr lang="it-IT" sz="1150" dirty="0" err="1">
                <a:solidFill>
                  <a:srgbClr val="878684"/>
                </a:solidFill>
              </a:rPr>
              <a:t>Dividenden</a:t>
            </a:r>
            <a:r>
              <a:rPr lang="it-IT" sz="1150" dirty="0">
                <a:solidFill>
                  <a:srgbClr val="878684"/>
                </a:solidFill>
              </a:rPr>
              <a:t>, </a:t>
            </a:r>
            <a:r>
              <a:rPr lang="it-IT" sz="1150" dirty="0" err="1">
                <a:solidFill>
                  <a:srgbClr val="878684"/>
                </a:solidFill>
              </a:rPr>
              <a:t>Zinsen</a:t>
            </a:r>
            <a:r>
              <a:rPr lang="it-IT" sz="1150" dirty="0">
                <a:solidFill>
                  <a:srgbClr val="878684"/>
                </a:solidFill>
              </a:rPr>
              <a:t>) </a:t>
            </a:r>
          </a:p>
        </p:txBody>
      </p:sp>
      <p:sp>
        <p:nvSpPr>
          <p:cNvPr id="33" name="Rechteck 32">
            <a:extLst>
              <a:ext uri="{FF2B5EF4-FFF2-40B4-BE49-F238E27FC236}">
                <a16:creationId xmlns:a16="http://schemas.microsoft.com/office/drawing/2014/main" id="{6D2BE727-AED3-49A3-AD71-69411CAC973D}"/>
              </a:ext>
            </a:extLst>
          </p:cNvPr>
          <p:cNvSpPr/>
          <p:nvPr/>
        </p:nvSpPr>
        <p:spPr>
          <a:xfrm>
            <a:off x="3932332" y="5885059"/>
            <a:ext cx="4185708" cy="14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nSpc>
                <a:spcPts val="1200"/>
              </a:lnSpc>
              <a:buFont typeface="Arial" panose="020B0604020202020204" pitchFamily="34" charset="0"/>
              <a:buChar char="•"/>
            </a:pPr>
            <a:r>
              <a:rPr lang="it-IT" sz="1150" dirty="0" err="1">
                <a:solidFill>
                  <a:srgbClr val="878684"/>
                </a:solidFill>
              </a:rPr>
              <a:t>Für</a:t>
            </a:r>
            <a:r>
              <a:rPr lang="it-IT" sz="1150" dirty="0">
                <a:solidFill>
                  <a:srgbClr val="878684"/>
                </a:solidFill>
              </a:rPr>
              <a:t> EO und FVG: </a:t>
            </a:r>
            <a:r>
              <a:rPr lang="it-IT" sz="1150" dirty="0" err="1">
                <a:solidFill>
                  <a:srgbClr val="878684"/>
                </a:solidFill>
              </a:rPr>
              <a:t>Veröußerung</a:t>
            </a:r>
            <a:r>
              <a:rPr lang="it-IT" sz="1150" dirty="0">
                <a:solidFill>
                  <a:srgbClr val="878684"/>
                </a:solidFill>
              </a:rPr>
              <a:t> von </a:t>
            </a:r>
            <a:r>
              <a:rPr lang="it-IT" sz="1150" dirty="0" err="1">
                <a:solidFill>
                  <a:srgbClr val="878684"/>
                </a:solidFill>
              </a:rPr>
              <a:t>geschenkter</a:t>
            </a:r>
            <a:r>
              <a:rPr lang="it-IT" sz="1150" dirty="0">
                <a:solidFill>
                  <a:srgbClr val="878684"/>
                </a:solidFill>
              </a:rPr>
              <a:t> Ware, </a:t>
            </a:r>
            <a:r>
              <a:rPr lang="it-IT" sz="1150" dirty="0" err="1">
                <a:solidFill>
                  <a:srgbClr val="878684"/>
                </a:solidFill>
              </a:rPr>
              <a:t>bzw</a:t>
            </a:r>
            <a:r>
              <a:rPr lang="it-IT" sz="1150" dirty="0">
                <a:solidFill>
                  <a:srgbClr val="878684"/>
                </a:solidFill>
              </a:rPr>
              <a:t>. Von </a:t>
            </a:r>
            <a:r>
              <a:rPr lang="it-IT" sz="1150" dirty="0" err="1">
                <a:solidFill>
                  <a:srgbClr val="878684"/>
                </a:solidFill>
              </a:rPr>
              <a:t>eigengefertigten</a:t>
            </a:r>
            <a:r>
              <a:rPr lang="it-IT" sz="1150" dirty="0">
                <a:solidFill>
                  <a:srgbClr val="878684"/>
                </a:solidFill>
              </a:rPr>
              <a:t> </a:t>
            </a:r>
            <a:r>
              <a:rPr lang="it-IT" sz="1150" dirty="0" err="1">
                <a:solidFill>
                  <a:srgbClr val="878684"/>
                </a:solidFill>
              </a:rPr>
              <a:t>Gütern</a:t>
            </a:r>
            <a:endParaRPr lang="it-IT" sz="1150" dirty="0">
              <a:solidFill>
                <a:srgbClr val="878684"/>
              </a:solidFill>
            </a:endParaRPr>
          </a:p>
        </p:txBody>
      </p:sp>
      <p:sp>
        <p:nvSpPr>
          <p:cNvPr id="34" name="Rechteck 33">
            <a:extLst>
              <a:ext uri="{FF2B5EF4-FFF2-40B4-BE49-F238E27FC236}">
                <a16:creationId xmlns:a16="http://schemas.microsoft.com/office/drawing/2014/main" id="{B2ADBFCF-C503-41C3-8533-08E26771E588}"/>
              </a:ext>
            </a:extLst>
          </p:cNvPr>
          <p:cNvSpPr/>
          <p:nvPr/>
        </p:nvSpPr>
        <p:spPr>
          <a:xfrm>
            <a:off x="3932332" y="6163464"/>
            <a:ext cx="4185708" cy="14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r>
              <a:rPr lang="it-IT" sz="1150" dirty="0" err="1">
                <a:solidFill>
                  <a:srgbClr val="878684"/>
                </a:solidFill>
              </a:rPr>
              <a:t>Veräußerungsgewinne</a:t>
            </a:r>
            <a:endParaRPr lang="it-IT" sz="1150" dirty="0">
              <a:solidFill>
                <a:srgbClr val="878684"/>
              </a:solidFill>
            </a:endParaRPr>
          </a:p>
        </p:txBody>
      </p:sp>
      <p:sp>
        <p:nvSpPr>
          <p:cNvPr id="35" name="Rechteck 34">
            <a:extLst>
              <a:ext uri="{FF2B5EF4-FFF2-40B4-BE49-F238E27FC236}">
                <a16:creationId xmlns:a16="http://schemas.microsoft.com/office/drawing/2014/main" id="{7724DFCB-8505-4672-9314-ED4CDAEBD57A}"/>
              </a:ext>
            </a:extLst>
          </p:cNvPr>
          <p:cNvSpPr/>
          <p:nvPr/>
        </p:nvSpPr>
        <p:spPr>
          <a:xfrm>
            <a:off x="3932332" y="6436779"/>
            <a:ext cx="4185708" cy="14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it-IT" sz="1150" dirty="0" err="1">
                <a:solidFill>
                  <a:srgbClr val="878684"/>
                </a:solidFill>
              </a:rPr>
              <a:t>Reisen</a:t>
            </a:r>
            <a:r>
              <a:rPr lang="it-IT" sz="1150" dirty="0">
                <a:solidFill>
                  <a:srgbClr val="878684"/>
                </a:solidFill>
              </a:rPr>
              <a:t> und </a:t>
            </a:r>
            <a:r>
              <a:rPr lang="it-IT" sz="1150" dirty="0" err="1">
                <a:solidFill>
                  <a:srgbClr val="878684"/>
                </a:solidFill>
              </a:rPr>
              <a:t>Urlaubsaufenthalte</a:t>
            </a:r>
            <a:r>
              <a:rPr lang="it-IT" sz="1150" dirty="0">
                <a:solidFill>
                  <a:srgbClr val="878684"/>
                </a:solidFill>
              </a:rPr>
              <a:t> (</a:t>
            </a:r>
            <a:r>
              <a:rPr lang="it-IT" sz="1150" dirty="0" err="1">
                <a:solidFill>
                  <a:srgbClr val="878684"/>
                </a:solidFill>
              </a:rPr>
              <a:t>excl</a:t>
            </a:r>
            <a:r>
              <a:rPr lang="it-IT" sz="1150" dirty="0">
                <a:solidFill>
                  <a:srgbClr val="878684"/>
                </a:solidFill>
              </a:rPr>
              <a:t>. </a:t>
            </a:r>
            <a:r>
              <a:rPr lang="it-IT" sz="1150" dirty="0" err="1">
                <a:solidFill>
                  <a:srgbClr val="878684"/>
                </a:solidFill>
              </a:rPr>
              <a:t>akkreditierte</a:t>
            </a:r>
            <a:r>
              <a:rPr lang="it-IT" sz="1150" dirty="0">
                <a:solidFill>
                  <a:srgbClr val="878684"/>
                </a:solidFill>
              </a:rPr>
              <a:t> VFG)</a:t>
            </a:r>
          </a:p>
        </p:txBody>
      </p:sp>
    </p:spTree>
    <p:extLst>
      <p:ext uri="{BB962C8B-B14F-4D97-AF65-F5344CB8AC3E}">
        <p14:creationId xmlns:p14="http://schemas.microsoft.com/office/powerpoint/2010/main" val="53084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6.25E-7 3.7037E-6 L -0.32279 3.7037E-6 " pathEditMode="relative" rAng="0" ptsTypes="AA">
                                      <p:cBhvr>
                                        <p:cTn id="6" dur="2000" fill="hold"/>
                                        <p:tgtEl>
                                          <p:spTgt spid="18"/>
                                        </p:tgtEl>
                                        <p:attrNameLst>
                                          <p:attrName>ppt_x</p:attrName>
                                          <p:attrName>ppt_y</p:attrName>
                                        </p:attrNameLst>
                                      </p:cBhvr>
                                      <p:rCtr x="-16146"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6.25E-7 1.11111E-6 L -0.32279 1.11111E-6 " pathEditMode="relative" rAng="0" ptsTypes="AA">
                                      <p:cBhvr>
                                        <p:cTn id="10" dur="2000" fill="hold"/>
                                        <p:tgtEl>
                                          <p:spTgt spid="19"/>
                                        </p:tgtEl>
                                        <p:attrNameLst>
                                          <p:attrName>ppt_x</p:attrName>
                                          <p:attrName>ppt_y</p:attrName>
                                        </p:attrNameLst>
                                      </p:cBhvr>
                                      <p:rCtr x="-16146"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1.04167E-6 4.44444E-6 L 0.32773 0.00092 " pathEditMode="relative" rAng="0" ptsTypes="AA">
                                      <p:cBhvr>
                                        <p:cTn id="14" dur="2000" fill="hold"/>
                                        <p:tgtEl>
                                          <p:spTgt spid="20"/>
                                        </p:tgtEl>
                                        <p:attrNameLst>
                                          <p:attrName>ppt_x</p:attrName>
                                          <p:attrName>ppt_y</p:attrName>
                                        </p:attrNameLst>
                                      </p:cBhvr>
                                      <p:rCtr x="16380" y="46"/>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6.25E-7 3.7037E-7 L -0.32279 3.7037E-7 " pathEditMode="relative" rAng="0" ptsTypes="AA">
                                      <p:cBhvr>
                                        <p:cTn id="18" dur="2000" fill="hold"/>
                                        <p:tgtEl>
                                          <p:spTgt spid="22"/>
                                        </p:tgtEl>
                                        <p:attrNameLst>
                                          <p:attrName>ppt_x</p:attrName>
                                          <p:attrName>ppt_y</p:attrName>
                                        </p:attrNameLst>
                                      </p:cBhvr>
                                      <p:rCtr x="-16146" y="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6.25E-7 4.81481E-6 L -0.32279 4.81481E-6 " pathEditMode="relative" rAng="0" ptsTypes="AA">
                                      <p:cBhvr>
                                        <p:cTn id="22" dur="2000" fill="hold"/>
                                        <p:tgtEl>
                                          <p:spTgt spid="23"/>
                                        </p:tgtEl>
                                        <p:attrNameLst>
                                          <p:attrName>ppt_x</p:attrName>
                                          <p:attrName>ppt_y</p:attrName>
                                        </p:attrNameLst>
                                      </p:cBhvr>
                                      <p:rCtr x="-16146" y="0"/>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6.25E-7 -2.59259E-6 L -0.32279 -2.59259E-6 " pathEditMode="relative" rAng="0" ptsTypes="AA">
                                      <p:cBhvr>
                                        <p:cTn id="26" dur="2000" fill="hold"/>
                                        <p:tgtEl>
                                          <p:spTgt spid="24"/>
                                        </p:tgtEl>
                                        <p:attrNameLst>
                                          <p:attrName>ppt_x</p:attrName>
                                          <p:attrName>ppt_y</p:attrName>
                                        </p:attrNameLst>
                                      </p:cBhvr>
                                      <p:rCtr x="-16146" y="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1.04167E-6 1.48148E-6 L 0.3263 0.00023 " pathEditMode="relative" rAng="0" ptsTypes="AA">
                                      <p:cBhvr>
                                        <p:cTn id="30" dur="2000" fill="hold"/>
                                        <p:tgtEl>
                                          <p:spTgt spid="25"/>
                                        </p:tgtEl>
                                        <p:attrNameLst>
                                          <p:attrName>ppt_x</p:attrName>
                                          <p:attrName>ppt_y</p:attrName>
                                        </p:attrNameLst>
                                      </p:cBhvr>
                                      <p:rCtr x="16315" y="0"/>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0" nodeType="clickEffect">
                                  <p:stCondLst>
                                    <p:cond delay="0"/>
                                  </p:stCondLst>
                                  <p:childTnLst>
                                    <p:animMotion origin="layout" path="M -6.25E-7 0.00416 L -0.32279 -0.00116 " pathEditMode="relative" rAng="0" ptsTypes="AA">
                                      <p:cBhvr>
                                        <p:cTn id="34" dur="2000" fill="hold"/>
                                        <p:tgtEl>
                                          <p:spTgt spid="28"/>
                                        </p:tgtEl>
                                        <p:attrNameLst>
                                          <p:attrName>ppt_x</p:attrName>
                                          <p:attrName>ppt_y</p:attrName>
                                        </p:attrNameLst>
                                      </p:cBhvr>
                                      <p:rCtr x="-16146" y="-278"/>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0" nodeType="clickEffect">
                                  <p:stCondLst>
                                    <p:cond delay="0"/>
                                  </p:stCondLst>
                                  <p:childTnLst>
                                    <p:animMotion origin="layout" path="M -6.25E-7 3.7037E-7 L 0.3263 0.00509 " pathEditMode="relative" rAng="0" ptsTypes="AA">
                                      <p:cBhvr>
                                        <p:cTn id="38" dur="2000" fill="hold"/>
                                        <p:tgtEl>
                                          <p:spTgt spid="29"/>
                                        </p:tgtEl>
                                        <p:attrNameLst>
                                          <p:attrName>ppt_x</p:attrName>
                                          <p:attrName>ppt_y</p:attrName>
                                        </p:attrNameLst>
                                      </p:cBhvr>
                                      <p:rCtr x="16315" y="255"/>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grpId="0" nodeType="clickEffect">
                                  <p:stCondLst>
                                    <p:cond delay="0"/>
                                  </p:stCondLst>
                                  <p:childTnLst>
                                    <p:animMotion origin="layout" path="M -6.25E-7 2.22222E-6 L -0.32279 2.22222E-6 " pathEditMode="relative" rAng="0" ptsTypes="AA">
                                      <p:cBhvr>
                                        <p:cTn id="42" dur="2000" fill="hold"/>
                                        <p:tgtEl>
                                          <p:spTgt spid="30"/>
                                        </p:tgtEl>
                                        <p:attrNameLst>
                                          <p:attrName>ppt_x</p:attrName>
                                          <p:attrName>ppt_y</p:attrName>
                                        </p:attrNameLst>
                                      </p:cBhvr>
                                      <p:rCtr x="-16146"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0" nodeType="clickEffect">
                                  <p:stCondLst>
                                    <p:cond delay="0"/>
                                  </p:stCondLst>
                                  <p:childTnLst>
                                    <p:animMotion origin="layout" path="M -6.25E-7 -3.7037E-7 L 0.32565 -3.7037E-7 " pathEditMode="relative" rAng="0" ptsTypes="AA">
                                      <p:cBhvr>
                                        <p:cTn id="46" dur="2000" fill="hold"/>
                                        <p:tgtEl>
                                          <p:spTgt spid="31"/>
                                        </p:tgtEl>
                                        <p:attrNameLst>
                                          <p:attrName>ppt_x</p:attrName>
                                          <p:attrName>ppt_y</p:attrName>
                                        </p:attrNameLst>
                                      </p:cBhvr>
                                      <p:rCtr x="16276" y="0"/>
                                    </p:animMotion>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grpId="0" nodeType="clickEffect">
                                  <p:stCondLst>
                                    <p:cond delay="0"/>
                                  </p:stCondLst>
                                  <p:childTnLst>
                                    <p:animMotion origin="layout" path="M -6.25E-7 -4.07407E-6 L 0.32565 -4.07407E-6 " pathEditMode="relative" rAng="0" ptsTypes="AA">
                                      <p:cBhvr>
                                        <p:cTn id="50" dur="2000" fill="hold"/>
                                        <p:tgtEl>
                                          <p:spTgt spid="32"/>
                                        </p:tgtEl>
                                        <p:attrNameLst>
                                          <p:attrName>ppt_x</p:attrName>
                                          <p:attrName>ppt_y</p:attrName>
                                        </p:attrNameLst>
                                      </p:cBhvr>
                                      <p:rCtr x="16276" y="0"/>
                                    </p:animMotion>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grpId="0" nodeType="clickEffect">
                                  <p:stCondLst>
                                    <p:cond delay="0"/>
                                  </p:stCondLst>
                                  <p:childTnLst>
                                    <p:animMotion origin="layout" path="M -6.25E-7 -1.48148E-6 L -0.32279 -1.48148E-6 " pathEditMode="relative" rAng="0" ptsTypes="AA">
                                      <p:cBhvr>
                                        <p:cTn id="54" dur="2000" fill="hold"/>
                                        <p:tgtEl>
                                          <p:spTgt spid="33"/>
                                        </p:tgtEl>
                                        <p:attrNameLst>
                                          <p:attrName>ppt_x</p:attrName>
                                          <p:attrName>ppt_y</p:attrName>
                                        </p:attrNameLst>
                                      </p:cBhvr>
                                      <p:rCtr x="-16146" y="0"/>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grpId="0" nodeType="clickEffect">
                                  <p:stCondLst>
                                    <p:cond delay="0"/>
                                  </p:stCondLst>
                                  <p:childTnLst>
                                    <p:animMotion origin="layout" path="M -6.25E-7 -7.40741E-7 L 0.32565 -7.40741E-7 " pathEditMode="relative" rAng="0" ptsTypes="AA">
                                      <p:cBhvr>
                                        <p:cTn id="58" dur="2000" fill="hold"/>
                                        <p:tgtEl>
                                          <p:spTgt spid="34"/>
                                        </p:tgtEl>
                                        <p:attrNameLst>
                                          <p:attrName>ppt_x</p:attrName>
                                          <p:attrName>ppt_y</p:attrName>
                                        </p:attrNameLst>
                                      </p:cBhvr>
                                      <p:rCtr x="16276" y="0"/>
                                    </p:animMotion>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grpId="0" nodeType="clickEffect">
                                  <p:stCondLst>
                                    <p:cond delay="0"/>
                                  </p:stCondLst>
                                  <p:childTnLst>
                                    <p:animMotion origin="layout" path="M -6.25E-7 4.44444E-6 L 0.3263 4.44444E-6 " pathEditMode="relative" rAng="0" ptsTypes="AA">
                                      <p:cBhvr>
                                        <p:cTn id="62" dur="2000" fill="hold"/>
                                        <p:tgtEl>
                                          <p:spTgt spid="35"/>
                                        </p:tgtEl>
                                        <p:attrNameLst>
                                          <p:attrName>ppt_x</p:attrName>
                                          <p:attrName>ppt_y</p:attrName>
                                        </p:attrNameLst>
                                      </p:cBhvr>
                                      <p:rCtr x="1631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24" grpId="0"/>
      <p:bldP spid="25" grpId="0"/>
      <p:bldP spid="28" grpId="0"/>
      <p:bldP spid="29" grpId="0"/>
      <p:bldP spid="30" grpId="0"/>
      <p:bldP spid="31" grpId="0"/>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fontScale="90000"/>
          </a:bodyPr>
          <a:lstStyle/>
          <a:p>
            <a:pPr algn="l"/>
            <a:r>
              <a:rPr lang="it-IT" dirty="0">
                <a:solidFill>
                  <a:schemeClr val="tx1"/>
                </a:solidFill>
              </a:rPr>
              <a:t>GEWERBLICHE VS. STEUERFREIE EINNAHMEN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Auflagen</a:t>
              </a:r>
              <a:r>
                <a:rPr lang="it-IT" dirty="0">
                  <a:solidFill>
                    <a:schemeClr val="tx1"/>
                  </a:solidFill>
                </a:rPr>
                <a:t> bei </a:t>
              </a:r>
              <a:r>
                <a:rPr lang="it-IT" dirty="0" err="1">
                  <a:solidFill>
                    <a:schemeClr val="tx1"/>
                  </a:solidFill>
                </a:rPr>
                <a:t>gewerblichen</a:t>
              </a:r>
              <a:r>
                <a:rPr lang="it-IT" dirty="0">
                  <a:solidFill>
                    <a:schemeClr val="tx1"/>
                  </a:solidFill>
                </a:rPr>
                <a:t> </a:t>
              </a:r>
              <a:r>
                <a:rPr lang="it-IT" dirty="0" err="1">
                  <a:solidFill>
                    <a:schemeClr val="tx1"/>
                  </a:solidFill>
                </a:rPr>
                <a:t>Einnahmen</a:t>
              </a:r>
              <a:endParaRPr lang="de-DE" dirty="0">
                <a:solidFill>
                  <a:schemeClr val="tx1"/>
                </a:solidFill>
              </a:endParaRPr>
            </a:p>
          </p:txBody>
        </p:sp>
      </p:grpSp>
      <p:sp>
        <p:nvSpPr>
          <p:cNvPr id="7" name="Textfeld 6">
            <a:extLst>
              <a:ext uri="{FF2B5EF4-FFF2-40B4-BE49-F238E27FC236}">
                <a16:creationId xmlns:a16="http://schemas.microsoft.com/office/drawing/2014/main" id="{705F37B1-49B1-4A8F-9D38-D6B1D4BD6818}"/>
              </a:ext>
            </a:extLst>
          </p:cNvPr>
          <p:cNvSpPr txBox="1"/>
          <p:nvPr/>
        </p:nvSpPr>
        <p:spPr>
          <a:xfrm>
            <a:off x="618721" y="2151471"/>
            <a:ext cx="11049404" cy="1277273"/>
          </a:xfrm>
          <a:prstGeom prst="rect">
            <a:avLst/>
          </a:prstGeom>
          <a:noFill/>
        </p:spPr>
        <p:txBody>
          <a:bodyPr wrap="square" rtlCol="0">
            <a:spAutoFit/>
          </a:bodyPr>
          <a:lstStyle/>
          <a:p>
            <a:pPr>
              <a:spcAft>
                <a:spcPts val="600"/>
              </a:spcAft>
            </a:pPr>
            <a:r>
              <a:rPr lang="it-IT" dirty="0" err="1">
                <a:solidFill>
                  <a:schemeClr val="bg1"/>
                </a:solidFill>
              </a:rPr>
              <a:t>Wenn</a:t>
            </a:r>
            <a:r>
              <a:rPr lang="it-IT" dirty="0">
                <a:solidFill>
                  <a:schemeClr val="bg1"/>
                </a:solidFill>
              </a:rPr>
              <a:t> die </a:t>
            </a:r>
            <a:r>
              <a:rPr lang="it-IT" dirty="0" err="1">
                <a:solidFill>
                  <a:schemeClr val="bg1"/>
                </a:solidFill>
              </a:rPr>
              <a:t>gewerblichen</a:t>
            </a:r>
            <a:r>
              <a:rPr lang="it-IT" dirty="0">
                <a:solidFill>
                  <a:schemeClr val="bg1"/>
                </a:solidFill>
              </a:rPr>
              <a:t> </a:t>
            </a:r>
            <a:r>
              <a:rPr lang="it-IT" dirty="0" err="1">
                <a:solidFill>
                  <a:schemeClr val="bg1"/>
                </a:solidFill>
              </a:rPr>
              <a:t>Einnahmen</a:t>
            </a:r>
            <a:r>
              <a:rPr lang="it-IT" dirty="0">
                <a:solidFill>
                  <a:schemeClr val="bg1"/>
                </a:solidFill>
              </a:rPr>
              <a:t> </a:t>
            </a:r>
            <a:r>
              <a:rPr lang="it-IT" dirty="0" err="1">
                <a:solidFill>
                  <a:schemeClr val="bg1"/>
                </a:solidFill>
              </a:rPr>
              <a:t>gewohnheitsmäßigen</a:t>
            </a:r>
            <a:r>
              <a:rPr lang="it-IT" dirty="0">
                <a:solidFill>
                  <a:schemeClr val="bg1"/>
                </a:solidFill>
              </a:rPr>
              <a:t> </a:t>
            </a:r>
            <a:r>
              <a:rPr lang="it-IT" dirty="0" err="1">
                <a:solidFill>
                  <a:schemeClr val="bg1"/>
                </a:solidFill>
              </a:rPr>
              <a:t>Charakter</a:t>
            </a:r>
            <a:r>
              <a:rPr lang="it-IT" dirty="0">
                <a:solidFill>
                  <a:schemeClr val="bg1"/>
                </a:solidFill>
              </a:rPr>
              <a:t> (</a:t>
            </a:r>
            <a:r>
              <a:rPr lang="it-IT" dirty="0" err="1">
                <a:solidFill>
                  <a:schemeClr val="bg1"/>
                </a:solidFill>
              </a:rPr>
              <a:t>nicht</a:t>
            </a:r>
            <a:r>
              <a:rPr lang="it-IT" dirty="0">
                <a:solidFill>
                  <a:schemeClr val="bg1"/>
                </a:solidFill>
              </a:rPr>
              <a:t> </a:t>
            </a:r>
            <a:r>
              <a:rPr lang="it-IT" dirty="0" err="1">
                <a:solidFill>
                  <a:schemeClr val="bg1"/>
                </a:solidFill>
              </a:rPr>
              <a:t>gelegentlich</a:t>
            </a:r>
            <a:r>
              <a:rPr lang="it-IT" dirty="0">
                <a:solidFill>
                  <a:schemeClr val="bg1"/>
                </a:solidFill>
              </a:rPr>
              <a:t>) </a:t>
            </a:r>
            <a:r>
              <a:rPr lang="it-IT" dirty="0" err="1">
                <a:solidFill>
                  <a:schemeClr val="bg1"/>
                </a:solidFill>
              </a:rPr>
              <a:t>haben</a:t>
            </a:r>
            <a:r>
              <a:rPr lang="it-IT" dirty="0">
                <a:solidFill>
                  <a:schemeClr val="bg1"/>
                </a:solidFill>
              </a:rPr>
              <a:t>, </a:t>
            </a:r>
            <a:r>
              <a:rPr lang="it-IT" dirty="0" err="1">
                <a:solidFill>
                  <a:schemeClr val="bg1"/>
                </a:solidFill>
              </a:rPr>
              <a:t>braucht</a:t>
            </a:r>
            <a:r>
              <a:rPr lang="it-IT" dirty="0">
                <a:solidFill>
                  <a:schemeClr val="bg1"/>
                </a:solidFill>
              </a:rPr>
              <a:t> es </a:t>
            </a:r>
            <a:r>
              <a:rPr lang="it-IT" dirty="0" err="1">
                <a:solidFill>
                  <a:schemeClr val="bg1"/>
                </a:solidFill>
              </a:rPr>
              <a:t>eine</a:t>
            </a:r>
            <a:r>
              <a:rPr lang="it-IT" dirty="0">
                <a:solidFill>
                  <a:schemeClr val="bg1"/>
                </a:solidFill>
              </a:rPr>
              <a:t> </a:t>
            </a:r>
            <a:r>
              <a:rPr lang="it-IT" b="1" u="sng" dirty="0" err="1">
                <a:solidFill>
                  <a:schemeClr val="bg1"/>
                </a:solidFill>
              </a:rPr>
              <a:t>MwSt-Nummer</a:t>
            </a:r>
            <a:r>
              <a:rPr lang="it-IT" dirty="0">
                <a:solidFill>
                  <a:schemeClr val="bg1"/>
                </a:solidFill>
              </a:rPr>
              <a:t>.</a:t>
            </a:r>
          </a:p>
          <a:p>
            <a:pPr>
              <a:spcAft>
                <a:spcPts val="600"/>
              </a:spcAft>
            </a:pPr>
            <a:r>
              <a:rPr lang="it-IT" dirty="0">
                <a:solidFill>
                  <a:schemeClr val="bg1"/>
                </a:solidFill>
              </a:rPr>
              <a:t>Bei </a:t>
            </a:r>
            <a:r>
              <a:rPr lang="it-IT" dirty="0" err="1">
                <a:solidFill>
                  <a:schemeClr val="bg1"/>
                </a:solidFill>
              </a:rPr>
              <a:t>gewerblichen</a:t>
            </a:r>
            <a:r>
              <a:rPr lang="it-IT" dirty="0">
                <a:solidFill>
                  <a:schemeClr val="bg1"/>
                </a:solidFill>
              </a:rPr>
              <a:t> </a:t>
            </a:r>
            <a:r>
              <a:rPr lang="it-IT" dirty="0" err="1">
                <a:solidFill>
                  <a:schemeClr val="bg1"/>
                </a:solidFill>
              </a:rPr>
              <a:t>Einnahmen</a:t>
            </a:r>
            <a:r>
              <a:rPr lang="it-IT" dirty="0">
                <a:solidFill>
                  <a:schemeClr val="bg1"/>
                </a:solidFill>
              </a:rPr>
              <a:t> </a:t>
            </a:r>
            <a:r>
              <a:rPr lang="it-IT" dirty="0" err="1">
                <a:solidFill>
                  <a:schemeClr val="bg1"/>
                </a:solidFill>
              </a:rPr>
              <a:t>unter</a:t>
            </a:r>
            <a:r>
              <a:rPr lang="it-IT" dirty="0">
                <a:solidFill>
                  <a:schemeClr val="bg1"/>
                </a:solidFill>
              </a:rPr>
              <a:t> 85.000 € </a:t>
            </a:r>
            <a:r>
              <a:rPr lang="it-IT" dirty="0" err="1">
                <a:solidFill>
                  <a:schemeClr val="bg1"/>
                </a:solidFill>
              </a:rPr>
              <a:t>jährlich</a:t>
            </a:r>
            <a:r>
              <a:rPr lang="it-IT" dirty="0">
                <a:solidFill>
                  <a:schemeClr val="bg1"/>
                </a:solidFill>
              </a:rPr>
              <a:t>, </a:t>
            </a:r>
            <a:r>
              <a:rPr lang="it-IT" dirty="0" err="1">
                <a:solidFill>
                  <a:schemeClr val="bg1"/>
                </a:solidFill>
              </a:rPr>
              <a:t>greift</a:t>
            </a:r>
            <a:r>
              <a:rPr lang="it-IT" dirty="0">
                <a:solidFill>
                  <a:schemeClr val="bg1"/>
                </a:solidFill>
              </a:rPr>
              <a:t> bei </a:t>
            </a:r>
            <a:r>
              <a:rPr lang="it-IT" dirty="0" err="1">
                <a:solidFill>
                  <a:schemeClr val="bg1"/>
                </a:solidFill>
              </a:rPr>
              <a:t>Ehrenamtlichen</a:t>
            </a:r>
            <a:r>
              <a:rPr lang="it-IT" dirty="0">
                <a:solidFill>
                  <a:schemeClr val="bg1"/>
                </a:solidFill>
              </a:rPr>
              <a:t> </a:t>
            </a:r>
            <a:r>
              <a:rPr lang="it-IT" dirty="0" err="1">
                <a:solidFill>
                  <a:schemeClr val="bg1"/>
                </a:solidFill>
              </a:rPr>
              <a:t>Organisationen</a:t>
            </a:r>
            <a:r>
              <a:rPr lang="it-IT" dirty="0">
                <a:solidFill>
                  <a:schemeClr val="bg1"/>
                </a:solidFill>
              </a:rPr>
              <a:t> (EO) und </a:t>
            </a:r>
            <a:r>
              <a:rPr lang="it-IT" dirty="0" err="1">
                <a:solidFill>
                  <a:schemeClr val="bg1"/>
                </a:solidFill>
              </a:rPr>
              <a:t>Vereine</a:t>
            </a:r>
            <a:r>
              <a:rPr lang="it-IT" dirty="0">
                <a:solidFill>
                  <a:schemeClr val="bg1"/>
                </a:solidFill>
              </a:rPr>
              <a:t> zur </a:t>
            </a:r>
            <a:r>
              <a:rPr lang="it-IT" dirty="0" err="1">
                <a:solidFill>
                  <a:schemeClr val="bg1"/>
                </a:solidFill>
              </a:rPr>
              <a:t>Förderung</a:t>
            </a:r>
            <a:r>
              <a:rPr lang="it-IT" dirty="0">
                <a:solidFill>
                  <a:schemeClr val="bg1"/>
                </a:solidFill>
              </a:rPr>
              <a:t> </a:t>
            </a:r>
            <a:r>
              <a:rPr lang="it-IT" dirty="0" err="1">
                <a:solidFill>
                  <a:schemeClr val="bg1"/>
                </a:solidFill>
              </a:rPr>
              <a:t>des</a:t>
            </a:r>
            <a:r>
              <a:rPr lang="it-IT" dirty="0">
                <a:solidFill>
                  <a:schemeClr val="bg1"/>
                </a:solidFill>
              </a:rPr>
              <a:t> </a:t>
            </a:r>
            <a:r>
              <a:rPr lang="it-IT" dirty="0" err="1">
                <a:solidFill>
                  <a:schemeClr val="bg1"/>
                </a:solidFill>
              </a:rPr>
              <a:t>Gemeinwesens</a:t>
            </a:r>
            <a:r>
              <a:rPr lang="it-IT" dirty="0">
                <a:solidFill>
                  <a:schemeClr val="bg1"/>
                </a:solidFill>
              </a:rPr>
              <a:t> (VFG), </a:t>
            </a:r>
            <a:r>
              <a:rPr lang="it-IT" dirty="0" err="1">
                <a:solidFill>
                  <a:schemeClr val="bg1"/>
                </a:solidFill>
              </a:rPr>
              <a:t>das</a:t>
            </a:r>
            <a:r>
              <a:rPr lang="it-IT" dirty="0">
                <a:solidFill>
                  <a:schemeClr val="bg1"/>
                </a:solidFill>
              </a:rPr>
              <a:t> </a:t>
            </a:r>
            <a:r>
              <a:rPr lang="it-IT" b="1" u="sng" dirty="0" err="1">
                <a:solidFill>
                  <a:schemeClr val="bg1"/>
                </a:solidFill>
              </a:rPr>
              <a:t>Pauschalsystem</a:t>
            </a:r>
            <a:r>
              <a:rPr lang="it-IT" b="1" u="sng" dirty="0">
                <a:solidFill>
                  <a:schemeClr val="bg1"/>
                </a:solidFill>
              </a:rPr>
              <a:t> </a:t>
            </a:r>
            <a:r>
              <a:rPr lang="it-IT" b="1" u="sng" dirty="0" err="1">
                <a:solidFill>
                  <a:schemeClr val="bg1"/>
                </a:solidFill>
              </a:rPr>
              <a:t>gemäß</a:t>
            </a:r>
            <a:r>
              <a:rPr lang="it-IT" b="1" u="sng" dirty="0">
                <a:solidFill>
                  <a:schemeClr val="bg1"/>
                </a:solidFill>
              </a:rPr>
              <a:t> Art. 86 KDS</a:t>
            </a:r>
            <a:r>
              <a:rPr lang="it-IT" dirty="0">
                <a:solidFill>
                  <a:schemeClr val="bg1"/>
                </a:solidFill>
              </a:rPr>
              <a:t>.</a:t>
            </a:r>
          </a:p>
        </p:txBody>
      </p:sp>
      <p:sp>
        <p:nvSpPr>
          <p:cNvPr id="8" name="Textfeld 7">
            <a:extLst>
              <a:ext uri="{FF2B5EF4-FFF2-40B4-BE49-F238E27FC236}">
                <a16:creationId xmlns:a16="http://schemas.microsoft.com/office/drawing/2014/main" id="{29608B57-8A2F-4454-A0B7-15704674E31A}"/>
              </a:ext>
            </a:extLst>
          </p:cNvPr>
          <p:cNvSpPr txBox="1"/>
          <p:nvPr/>
        </p:nvSpPr>
        <p:spPr>
          <a:xfrm>
            <a:off x="618720" y="3377178"/>
            <a:ext cx="11193065" cy="2923877"/>
          </a:xfrm>
          <a:prstGeom prst="rect">
            <a:avLst/>
          </a:prstGeom>
          <a:noFill/>
        </p:spPr>
        <p:txBody>
          <a:bodyPr wrap="square" rtlCol="0">
            <a:spAutoFit/>
          </a:bodyPr>
          <a:lstStyle/>
          <a:p>
            <a:pPr>
              <a:spcAft>
                <a:spcPts val="600"/>
              </a:spcAft>
            </a:pPr>
            <a:r>
              <a:rPr lang="it-IT" dirty="0">
                <a:solidFill>
                  <a:schemeClr val="bg1"/>
                </a:solidFill>
              </a:rPr>
              <a:t>Dies </a:t>
            </a:r>
            <a:r>
              <a:rPr lang="it-IT" dirty="0" err="1">
                <a:solidFill>
                  <a:schemeClr val="bg1"/>
                </a:solidFill>
              </a:rPr>
              <a:t>bedeutet</a:t>
            </a:r>
            <a:r>
              <a:rPr lang="it-IT" dirty="0">
                <a:solidFill>
                  <a:schemeClr val="bg1"/>
                </a:solidFill>
              </a:rPr>
              <a:t>:</a:t>
            </a:r>
          </a:p>
          <a:p>
            <a:pPr marL="285750" indent="-285750">
              <a:spcAft>
                <a:spcPts val="600"/>
              </a:spcAft>
              <a:buFontTx/>
              <a:buChar char="-"/>
            </a:pPr>
            <a:r>
              <a:rPr lang="it-IT" dirty="0" err="1">
                <a:solidFill>
                  <a:schemeClr val="bg1"/>
                </a:solidFill>
              </a:rPr>
              <a:t>Freistellung</a:t>
            </a:r>
            <a:r>
              <a:rPr lang="it-IT" dirty="0">
                <a:solidFill>
                  <a:schemeClr val="bg1"/>
                </a:solidFill>
              </a:rPr>
              <a:t> von </a:t>
            </a:r>
            <a:r>
              <a:rPr lang="it-IT" dirty="0" err="1">
                <a:solidFill>
                  <a:schemeClr val="bg1"/>
                </a:solidFill>
              </a:rPr>
              <a:t>Registrierungspflicht</a:t>
            </a:r>
            <a:r>
              <a:rPr lang="it-IT" dirty="0">
                <a:solidFill>
                  <a:schemeClr val="bg1"/>
                </a:solidFill>
              </a:rPr>
              <a:t> und </a:t>
            </a:r>
            <a:r>
              <a:rPr lang="it-IT" dirty="0" err="1">
                <a:solidFill>
                  <a:schemeClr val="bg1"/>
                </a:solidFill>
              </a:rPr>
              <a:t>Führung</a:t>
            </a:r>
            <a:r>
              <a:rPr lang="it-IT" dirty="0">
                <a:solidFill>
                  <a:schemeClr val="bg1"/>
                </a:solidFill>
              </a:rPr>
              <a:t> </a:t>
            </a:r>
            <a:r>
              <a:rPr lang="it-IT" dirty="0" err="1">
                <a:solidFill>
                  <a:schemeClr val="bg1"/>
                </a:solidFill>
              </a:rPr>
              <a:t>der</a:t>
            </a:r>
            <a:r>
              <a:rPr lang="it-IT" dirty="0">
                <a:solidFill>
                  <a:schemeClr val="bg1"/>
                </a:solidFill>
              </a:rPr>
              <a:t> </a:t>
            </a:r>
            <a:r>
              <a:rPr lang="it-IT" dirty="0" err="1">
                <a:solidFill>
                  <a:schemeClr val="bg1"/>
                </a:solidFill>
              </a:rPr>
              <a:t>Rechnungsbüher</a:t>
            </a:r>
            <a:r>
              <a:rPr lang="it-IT" dirty="0">
                <a:solidFill>
                  <a:schemeClr val="bg1"/>
                </a:solidFill>
              </a:rPr>
              <a:t> (</a:t>
            </a:r>
            <a:r>
              <a:rPr lang="it-IT" dirty="0" err="1">
                <a:solidFill>
                  <a:schemeClr val="bg1"/>
                </a:solidFill>
              </a:rPr>
              <a:t>kein</a:t>
            </a:r>
            <a:r>
              <a:rPr lang="it-IT" dirty="0">
                <a:solidFill>
                  <a:schemeClr val="bg1"/>
                </a:solidFill>
              </a:rPr>
              <a:t> </a:t>
            </a:r>
            <a:r>
              <a:rPr lang="it-IT" dirty="0" err="1">
                <a:solidFill>
                  <a:schemeClr val="bg1"/>
                </a:solidFill>
              </a:rPr>
              <a:t>Journalbuch</a:t>
            </a:r>
            <a:r>
              <a:rPr lang="it-IT" dirty="0">
                <a:solidFill>
                  <a:schemeClr val="bg1"/>
                </a:solidFill>
              </a:rPr>
              <a:t> und Inventar)</a:t>
            </a:r>
          </a:p>
          <a:p>
            <a:pPr marL="285750" indent="-285750">
              <a:spcAft>
                <a:spcPts val="600"/>
              </a:spcAft>
              <a:buFontTx/>
              <a:buChar char="-"/>
            </a:pPr>
            <a:r>
              <a:rPr lang="it-IT" dirty="0" err="1">
                <a:solidFill>
                  <a:schemeClr val="bg1"/>
                </a:solidFill>
              </a:rPr>
              <a:t>Freistellung</a:t>
            </a:r>
            <a:r>
              <a:rPr lang="it-IT" dirty="0">
                <a:solidFill>
                  <a:schemeClr val="bg1"/>
                </a:solidFill>
              </a:rPr>
              <a:t> </a:t>
            </a:r>
            <a:r>
              <a:rPr lang="it-IT" dirty="0" err="1">
                <a:solidFill>
                  <a:schemeClr val="bg1"/>
                </a:solidFill>
              </a:rPr>
              <a:t>aller</a:t>
            </a:r>
            <a:r>
              <a:rPr lang="it-IT" dirty="0">
                <a:solidFill>
                  <a:schemeClr val="bg1"/>
                </a:solidFill>
              </a:rPr>
              <a:t> </a:t>
            </a:r>
            <a:r>
              <a:rPr lang="it-IT" dirty="0" err="1">
                <a:solidFill>
                  <a:schemeClr val="bg1"/>
                </a:solidFill>
              </a:rPr>
              <a:t>MwSt-Auflagen</a:t>
            </a:r>
            <a:r>
              <a:rPr lang="it-IT" dirty="0">
                <a:solidFill>
                  <a:schemeClr val="bg1"/>
                </a:solidFill>
              </a:rPr>
              <a:t> (</a:t>
            </a:r>
            <a:r>
              <a:rPr lang="it-IT" dirty="0" err="1">
                <a:solidFill>
                  <a:schemeClr val="bg1"/>
                </a:solidFill>
              </a:rPr>
              <a:t>Ausweisung</a:t>
            </a:r>
            <a:r>
              <a:rPr lang="it-IT" dirty="0">
                <a:solidFill>
                  <a:schemeClr val="bg1"/>
                </a:solidFill>
              </a:rPr>
              <a:t> </a:t>
            </a:r>
            <a:r>
              <a:rPr lang="it-IT" dirty="0" err="1">
                <a:solidFill>
                  <a:schemeClr val="bg1"/>
                </a:solidFill>
              </a:rPr>
              <a:t>MwSt</a:t>
            </a:r>
            <a:r>
              <a:rPr lang="it-IT" dirty="0">
                <a:solidFill>
                  <a:schemeClr val="bg1"/>
                </a:solidFill>
              </a:rPr>
              <a:t> </a:t>
            </a:r>
            <a:r>
              <a:rPr lang="it-IT" dirty="0" err="1">
                <a:solidFill>
                  <a:schemeClr val="bg1"/>
                </a:solidFill>
              </a:rPr>
              <a:t>auf</a:t>
            </a:r>
            <a:r>
              <a:rPr lang="it-IT" dirty="0">
                <a:solidFill>
                  <a:schemeClr val="bg1"/>
                </a:solidFill>
              </a:rPr>
              <a:t> </a:t>
            </a:r>
            <a:r>
              <a:rPr lang="it-IT" dirty="0" err="1">
                <a:solidFill>
                  <a:schemeClr val="bg1"/>
                </a:solidFill>
              </a:rPr>
              <a:t>Rechnung</a:t>
            </a:r>
            <a:r>
              <a:rPr lang="it-IT" dirty="0">
                <a:solidFill>
                  <a:schemeClr val="bg1"/>
                </a:solidFill>
              </a:rPr>
              <a:t>, </a:t>
            </a:r>
            <a:r>
              <a:rPr lang="it-IT" dirty="0" err="1">
                <a:solidFill>
                  <a:schemeClr val="bg1"/>
                </a:solidFill>
              </a:rPr>
              <a:t>MwSt-Erklärung</a:t>
            </a:r>
            <a:r>
              <a:rPr lang="it-IT" dirty="0">
                <a:solidFill>
                  <a:schemeClr val="bg1"/>
                </a:solidFill>
              </a:rPr>
              <a:t>, </a:t>
            </a:r>
            <a:r>
              <a:rPr lang="it-IT" dirty="0" err="1">
                <a:solidFill>
                  <a:schemeClr val="bg1"/>
                </a:solidFill>
              </a:rPr>
              <a:t>elektronische</a:t>
            </a:r>
            <a:r>
              <a:rPr lang="it-IT" dirty="0">
                <a:solidFill>
                  <a:schemeClr val="bg1"/>
                </a:solidFill>
              </a:rPr>
              <a:t> </a:t>
            </a:r>
            <a:r>
              <a:rPr lang="it-IT" dirty="0" err="1">
                <a:solidFill>
                  <a:schemeClr val="bg1"/>
                </a:solidFill>
              </a:rPr>
              <a:t>Fakturierung</a:t>
            </a:r>
            <a:r>
              <a:rPr lang="it-IT" dirty="0">
                <a:solidFill>
                  <a:schemeClr val="bg1"/>
                </a:solidFill>
              </a:rPr>
              <a:t>, </a:t>
            </a:r>
            <a:r>
              <a:rPr lang="it-IT" dirty="0" err="1">
                <a:solidFill>
                  <a:schemeClr val="bg1"/>
                </a:solidFill>
              </a:rPr>
              <a:t>periodische</a:t>
            </a:r>
            <a:r>
              <a:rPr lang="it-IT" dirty="0">
                <a:solidFill>
                  <a:schemeClr val="bg1"/>
                </a:solidFill>
              </a:rPr>
              <a:t> </a:t>
            </a:r>
            <a:r>
              <a:rPr lang="it-IT" dirty="0" err="1">
                <a:solidFill>
                  <a:schemeClr val="bg1"/>
                </a:solidFill>
              </a:rPr>
              <a:t>MwSt-Meldungen</a:t>
            </a:r>
            <a:r>
              <a:rPr lang="it-IT" dirty="0">
                <a:solidFill>
                  <a:schemeClr val="bg1"/>
                </a:solidFill>
              </a:rPr>
              <a:t>)</a:t>
            </a:r>
          </a:p>
          <a:p>
            <a:pPr marL="285750" indent="-285750">
              <a:spcAft>
                <a:spcPts val="600"/>
              </a:spcAft>
              <a:buFontTx/>
              <a:buChar char="-"/>
            </a:pPr>
            <a:r>
              <a:rPr lang="it-IT" dirty="0" err="1">
                <a:solidFill>
                  <a:schemeClr val="bg1"/>
                </a:solidFill>
              </a:rPr>
              <a:t>Anwendung</a:t>
            </a:r>
            <a:r>
              <a:rPr lang="it-IT" dirty="0">
                <a:solidFill>
                  <a:schemeClr val="bg1"/>
                </a:solidFill>
              </a:rPr>
              <a:t> </a:t>
            </a:r>
            <a:r>
              <a:rPr lang="it-IT" dirty="0" err="1">
                <a:solidFill>
                  <a:schemeClr val="bg1"/>
                </a:solidFill>
              </a:rPr>
              <a:t>der</a:t>
            </a:r>
            <a:r>
              <a:rPr lang="it-IT" dirty="0">
                <a:solidFill>
                  <a:schemeClr val="bg1"/>
                </a:solidFill>
              </a:rPr>
              <a:t> IRES (24%) </a:t>
            </a:r>
            <a:r>
              <a:rPr lang="it-IT" dirty="0" err="1">
                <a:solidFill>
                  <a:schemeClr val="bg1"/>
                </a:solidFill>
              </a:rPr>
              <a:t>auf</a:t>
            </a:r>
            <a:r>
              <a:rPr lang="it-IT" dirty="0">
                <a:solidFill>
                  <a:schemeClr val="bg1"/>
                </a:solidFill>
              </a:rPr>
              <a:t> 1% </a:t>
            </a:r>
            <a:r>
              <a:rPr lang="it-IT" dirty="0" err="1">
                <a:solidFill>
                  <a:schemeClr val="bg1"/>
                </a:solidFill>
              </a:rPr>
              <a:t>der</a:t>
            </a:r>
            <a:r>
              <a:rPr lang="it-IT" dirty="0">
                <a:solidFill>
                  <a:schemeClr val="bg1"/>
                </a:solidFill>
              </a:rPr>
              <a:t> </a:t>
            </a:r>
            <a:r>
              <a:rPr lang="it-IT" dirty="0" err="1">
                <a:solidFill>
                  <a:schemeClr val="bg1"/>
                </a:solidFill>
              </a:rPr>
              <a:t>Einnahmen</a:t>
            </a:r>
            <a:r>
              <a:rPr lang="it-IT" dirty="0">
                <a:solidFill>
                  <a:schemeClr val="bg1"/>
                </a:solidFill>
              </a:rPr>
              <a:t> bei EO und 3% bei VFG</a:t>
            </a:r>
          </a:p>
          <a:p>
            <a:pPr marL="285750" indent="-285750">
              <a:spcAft>
                <a:spcPts val="600"/>
              </a:spcAft>
              <a:buFontTx/>
              <a:buChar char="-"/>
            </a:pPr>
            <a:r>
              <a:rPr lang="it-IT" dirty="0" err="1">
                <a:solidFill>
                  <a:schemeClr val="bg1"/>
                </a:solidFill>
              </a:rPr>
              <a:t>Freistellung</a:t>
            </a:r>
            <a:r>
              <a:rPr lang="it-IT" dirty="0">
                <a:solidFill>
                  <a:schemeClr val="bg1"/>
                </a:solidFill>
              </a:rPr>
              <a:t> von </a:t>
            </a:r>
            <a:r>
              <a:rPr lang="it-IT" dirty="0" err="1">
                <a:solidFill>
                  <a:schemeClr val="bg1"/>
                </a:solidFill>
              </a:rPr>
              <a:t>den</a:t>
            </a:r>
            <a:r>
              <a:rPr lang="it-IT" dirty="0">
                <a:solidFill>
                  <a:schemeClr val="bg1"/>
                </a:solidFill>
              </a:rPr>
              <a:t> </a:t>
            </a:r>
            <a:r>
              <a:rPr lang="it-IT" dirty="0" err="1">
                <a:solidFill>
                  <a:schemeClr val="bg1"/>
                </a:solidFill>
              </a:rPr>
              <a:t>Pflichten</a:t>
            </a:r>
            <a:r>
              <a:rPr lang="it-IT" dirty="0">
                <a:solidFill>
                  <a:schemeClr val="bg1"/>
                </a:solidFill>
              </a:rPr>
              <a:t> </a:t>
            </a:r>
            <a:r>
              <a:rPr lang="it-IT" dirty="0" err="1">
                <a:solidFill>
                  <a:schemeClr val="bg1"/>
                </a:solidFill>
              </a:rPr>
              <a:t>als</a:t>
            </a:r>
            <a:r>
              <a:rPr lang="it-IT" dirty="0">
                <a:solidFill>
                  <a:schemeClr val="bg1"/>
                </a:solidFill>
              </a:rPr>
              <a:t> </a:t>
            </a:r>
            <a:r>
              <a:rPr lang="it-IT" dirty="0" err="1">
                <a:solidFill>
                  <a:schemeClr val="bg1"/>
                </a:solidFill>
              </a:rPr>
              <a:t>Steuersubstitut</a:t>
            </a:r>
            <a:r>
              <a:rPr lang="it-IT" dirty="0">
                <a:solidFill>
                  <a:schemeClr val="bg1"/>
                </a:solidFill>
              </a:rPr>
              <a:t> (</a:t>
            </a:r>
            <a:r>
              <a:rPr lang="it-IT" dirty="0" err="1">
                <a:solidFill>
                  <a:schemeClr val="bg1"/>
                </a:solidFill>
              </a:rPr>
              <a:t>siehe</a:t>
            </a:r>
            <a:r>
              <a:rPr lang="it-IT" dirty="0">
                <a:solidFill>
                  <a:schemeClr val="bg1"/>
                </a:solidFill>
              </a:rPr>
              <a:t> </a:t>
            </a:r>
            <a:r>
              <a:rPr lang="it-IT" dirty="0" err="1">
                <a:solidFill>
                  <a:schemeClr val="bg1"/>
                </a:solidFill>
              </a:rPr>
              <a:t>Einbehalt</a:t>
            </a:r>
            <a:r>
              <a:rPr lang="it-IT" dirty="0">
                <a:solidFill>
                  <a:schemeClr val="bg1"/>
                </a:solidFill>
              </a:rPr>
              <a:t> und </a:t>
            </a:r>
            <a:r>
              <a:rPr lang="it-IT" dirty="0" err="1">
                <a:solidFill>
                  <a:schemeClr val="bg1"/>
                </a:solidFill>
              </a:rPr>
              <a:t>Einzahlung</a:t>
            </a:r>
            <a:r>
              <a:rPr lang="it-IT" dirty="0">
                <a:solidFill>
                  <a:schemeClr val="bg1"/>
                </a:solidFill>
              </a:rPr>
              <a:t> </a:t>
            </a:r>
            <a:r>
              <a:rPr lang="it-IT" dirty="0" err="1">
                <a:solidFill>
                  <a:schemeClr val="bg1"/>
                </a:solidFill>
              </a:rPr>
              <a:t>der</a:t>
            </a:r>
            <a:r>
              <a:rPr lang="it-IT" dirty="0">
                <a:solidFill>
                  <a:schemeClr val="bg1"/>
                </a:solidFill>
              </a:rPr>
              <a:t> </a:t>
            </a:r>
            <a:r>
              <a:rPr lang="it-IT" dirty="0" err="1">
                <a:solidFill>
                  <a:schemeClr val="bg1"/>
                </a:solidFill>
              </a:rPr>
              <a:t>Quellensteuern</a:t>
            </a:r>
            <a:r>
              <a:rPr lang="it-IT" dirty="0">
                <a:solidFill>
                  <a:schemeClr val="bg1"/>
                </a:solidFill>
              </a:rPr>
              <a:t>, 770 und CU)</a:t>
            </a:r>
          </a:p>
          <a:p>
            <a:pPr marL="285750" indent="-285750">
              <a:spcAft>
                <a:spcPts val="600"/>
              </a:spcAft>
              <a:buFontTx/>
              <a:buChar char="-"/>
            </a:pPr>
            <a:endParaRPr lang="it-IT" sz="1000" dirty="0">
              <a:solidFill>
                <a:schemeClr val="bg1"/>
              </a:solidFill>
            </a:endParaRPr>
          </a:p>
          <a:p>
            <a:pPr>
              <a:spcAft>
                <a:spcPts val="600"/>
              </a:spcAft>
            </a:pPr>
            <a:r>
              <a:rPr lang="it-IT" b="1" dirty="0" err="1">
                <a:solidFill>
                  <a:schemeClr val="bg1"/>
                </a:solidFill>
              </a:rPr>
              <a:t>Diese</a:t>
            </a:r>
            <a:r>
              <a:rPr lang="it-IT" b="1" dirty="0">
                <a:solidFill>
                  <a:schemeClr val="bg1"/>
                </a:solidFill>
              </a:rPr>
              <a:t> </a:t>
            </a:r>
            <a:r>
              <a:rPr lang="it-IT" b="1" dirty="0" err="1">
                <a:solidFill>
                  <a:schemeClr val="bg1"/>
                </a:solidFill>
              </a:rPr>
              <a:t>Pauschalregelung</a:t>
            </a:r>
            <a:r>
              <a:rPr lang="it-IT" b="1" dirty="0">
                <a:solidFill>
                  <a:schemeClr val="bg1"/>
                </a:solidFill>
              </a:rPr>
              <a:t> </a:t>
            </a:r>
            <a:r>
              <a:rPr lang="it-IT" dirty="0" err="1">
                <a:solidFill>
                  <a:schemeClr val="bg1"/>
                </a:solidFill>
              </a:rPr>
              <a:t>tritt</a:t>
            </a:r>
            <a:r>
              <a:rPr lang="it-IT" dirty="0">
                <a:solidFill>
                  <a:schemeClr val="bg1"/>
                </a:solidFill>
              </a:rPr>
              <a:t> </a:t>
            </a:r>
            <a:r>
              <a:rPr lang="it-IT" dirty="0" err="1">
                <a:solidFill>
                  <a:schemeClr val="bg1"/>
                </a:solidFill>
              </a:rPr>
              <a:t>erst</a:t>
            </a:r>
            <a:r>
              <a:rPr lang="it-IT" dirty="0">
                <a:solidFill>
                  <a:schemeClr val="bg1"/>
                </a:solidFill>
              </a:rPr>
              <a:t> ab 01.01.2026 in Kraft</a:t>
            </a:r>
            <a:endParaRPr lang="de-DE" dirty="0">
              <a:solidFill>
                <a:schemeClr val="bg1"/>
              </a:solidFill>
            </a:endParaRPr>
          </a:p>
        </p:txBody>
      </p:sp>
    </p:spTree>
    <p:extLst>
      <p:ext uri="{BB962C8B-B14F-4D97-AF65-F5344CB8AC3E}">
        <p14:creationId xmlns:p14="http://schemas.microsoft.com/office/powerpoint/2010/main" val="13307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JAHRESABRECHNUNG</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Was ist gesetzlich neu?</a:t>
              </a:r>
            </a:p>
          </p:txBody>
        </p:sp>
      </p:grpSp>
      <p:sp>
        <p:nvSpPr>
          <p:cNvPr id="12" name="Textfeld 11">
            <a:extLst>
              <a:ext uri="{FF2B5EF4-FFF2-40B4-BE49-F238E27FC236}">
                <a16:creationId xmlns:a16="http://schemas.microsoft.com/office/drawing/2014/main" id="{A57A6E48-D7E4-4A0E-9D6B-39BB48A02753}"/>
              </a:ext>
            </a:extLst>
          </p:cNvPr>
          <p:cNvSpPr txBox="1"/>
          <p:nvPr/>
        </p:nvSpPr>
        <p:spPr>
          <a:xfrm>
            <a:off x="704043" y="2574555"/>
            <a:ext cx="10783913" cy="1277273"/>
          </a:xfrm>
          <a:prstGeom prst="rect">
            <a:avLst/>
          </a:prstGeom>
          <a:noFill/>
        </p:spPr>
        <p:txBody>
          <a:bodyPr wrap="square" rtlCol="0">
            <a:spAutoFit/>
          </a:bodyPr>
          <a:lstStyle/>
          <a:p>
            <a:pPr>
              <a:spcAft>
                <a:spcPts val="600"/>
              </a:spcAft>
            </a:pPr>
            <a:r>
              <a:rPr lang="it-IT" dirty="0" err="1">
                <a:solidFill>
                  <a:schemeClr val="bg1"/>
                </a:solidFill>
              </a:rPr>
              <a:t>Mit</a:t>
            </a:r>
            <a:r>
              <a:rPr lang="it-IT" dirty="0">
                <a:solidFill>
                  <a:schemeClr val="bg1"/>
                </a:solidFill>
              </a:rPr>
              <a:t> </a:t>
            </a:r>
            <a:r>
              <a:rPr lang="it-IT" dirty="0" err="1">
                <a:solidFill>
                  <a:schemeClr val="bg1"/>
                </a:solidFill>
              </a:rPr>
              <a:t>Ministerialdekret</a:t>
            </a:r>
            <a:r>
              <a:rPr lang="it-IT" dirty="0">
                <a:solidFill>
                  <a:schemeClr val="bg1"/>
                </a:solidFill>
              </a:rPr>
              <a:t> Nr. 39 </a:t>
            </a:r>
            <a:r>
              <a:rPr lang="it-IT" dirty="0" err="1">
                <a:solidFill>
                  <a:schemeClr val="bg1"/>
                </a:solidFill>
              </a:rPr>
              <a:t>vom</a:t>
            </a:r>
            <a:r>
              <a:rPr lang="it-IT" dirty="0">
                <a:solidFill>
                  <a:schemeClr val="bg1"/>
                </a:solidFill>
              </a:rPr>
              <a:t> 5. </a:t>
            </a:r>
            <a:r>
              <a:rPr lang="it-IT" dirty="0" err="1">
                <a:solidFill>
                  <a:schemeClr val="bg1"/>
                </a:solidFill>
              </a:rPr>
              <a:t>März</a:t>
            </a:r>
            <a:r>
              <a:rPr lang="it-IT" dirty="0">
                <a:solidFill>
                  <a:schemeClr val="bg1"/>
                </a:solidFill>
              </a:rPr>
              <a:t> 2020, </a:t>
            </a:r>
            <a:r>
              <a:rPr lang="it-IT" dirty="0" err="1">
                <a:solidFill>
                  <a:schemeClr val="bg1"/>
                </a:solidFill>
              </a:rPr>
              <a:t>wurden</a:t>
            </a:r>
            <a:r>
              <a:rPr lang="it-IT" dirty="0">
                <a:solidFill>
                  <a:schemeClr val="bg1"/>
                </a:solidFill>
              </a:rPr>
              <a:t> </a:t>
            </a:r>
            <a:r>
              <a:rPr lang="it-IT" dirty="0" err="1">
                <a:solidFill>
                  <a:schemeClr val="bg1"/>
                </a:solidFill>
              </a:rPr>
              <a:t>zu</a:t>
            </a:r>
            <a:r>
              <a:rPr lang="it-IT" dirty="0">
                <a:solidFill>
                  <a:schemeClr val="bg1"/>
                </a:solidFill>
              </a:rPr>
              <a:t> </a:t>
            </a:r>
            <a:r>
              <a:rPr lang="it-IT" dirty="0" err="1">
                <a:solidFill>
                  <a:schemeClr val="bg1"/>
                </a:solidFill>
              </a:rPr>
              <a:t>Lasten</a:t>
            </a:r>
            <a:r>
              <a:rPr lang="it-IT" dirty="0">
                <a:solidFill>
                  <a:schemeClr val="bg1"/>
                </a:solidFill>
              </a:rPr>
              <a:t> </a:t>
            </a:r>
            <a:r>
              <a:rPr lang="it-IT" dirty="0" err="1">
                <a:solidFill>
                  <a:schemeClr val="bg1"/>
                </a:solidFill>
              </a:rPr>
              <a:t>der</a:t>
            </a:r>
            <a:r>
              <a:rPr lang="it-IT" dirty="0">
                <a:solidFill>
                  <a:schemeClr val="bg1"/>
                </a:solidFill>
              </a:rPr>
              <a:t> </a:t>
            </a:r>
            <a:r>
              <a:rPr lang="it-IT" dirty="0" err="1">
                <a:solidFill>
                  <a:schemeClr val="bg1"/>
                </a:solidFill>
              </a:rPr>
              <a:t>Körperschaften</a:t>
            </a:r>
            <a:r>
              <a:rPr lang="it-IT" dirty="0">
                <a:solidFill>
                  <a:schemeClr val="bg1"/>
                </a:solidFill>
              </a:rPr>
              <a:t> </a:t>
            </a:r>
            <a:r>
              <a:rPr lang="it-IT" dirty="0" err="1">
                <a:solidFill>
                  <a:schemeClr val="bg1"/>
                </a:solidFill>
              </a:rPr>
              <a:t>des</a:t>
            </a:r>
            <a:r>
              <a:rPr lang="it-IT" dirty="0">
                <a:solidFill>
                  <a:schemeClr val="bg1"/>
                </a:solidFill>
              </a:rPr>
              <a:t> </a:t>
            </a:r>
            <a:r>
              <a:rPr lang="it-IT" dirty="0" err="1">
                <a:solidFill>
                  <a:schemeClr val="bg1"/>
                </a:solidFill>
              </a:rPr>
              <a:t>Dritten</a:t>
            </a:r>
            <a:r>
              <a:rPr lang="it-IT" dirty="0">
                <a:solidFill>
                  <a:schemeClr val="bg1"/>
                </a:solidFill>
              </a:rPr>
              <a:t> </a:t>
            </a:r>
            <a:r>
              <a:rPr lang="it-IT" dirty="0" err="1">
                <a:solidFill>
                  <a:schemeClr val="bg1"/>
                </a:solidFill>
              </a:rPr>
              <a:t>Sektors</a:t>
            </a:r>
            <a:r>
              <a:rPr lang="it-IT" dirty="0">
                <a:solidFill>
                  <a:schemeClr val="bg1"/>
                </a:solidFill>
              </a:rPr>
              <a:t> </a:t>
            </a:r>
            <a:r>
              <a:rPr lang="it-IT" dirty="0" err="1">
                <a:solidFill>
                  <a:schemeClr val="bg1"/>
                </a:solidFill>
              </a:rPr>
              <a:t>neue</a:t>
            </a:r>
            <a:r>
              <a:rPr lang="it-IT" dirty="0">
                <a:solidFill>
                  <a:schemeClr val="bg1"/>
                </a:solidFill>
              </a:rPr>
              <a:t> </a:t>
            </a:r>
            <a:r>
              <a:rPr lang="it-IT" dirty="0" err="1">
                <a:solidFill>
                  <a:schemeClr val="bg1"/>
                </a:solidFill>
              </a:rPr>
              <a:t>Abrechnungsmodelle</a:t>
            </a:r>
            <a:r>
              <a:rPr lang="it-IT" dirty="0">
                <a:solidFill>
                  <a:schemeClr val="bg1"/>
                </a:solidFill>
              </a:rPr>
              <a:t> </a:t>
            </a:r>
            <a:r>
              <a:rPr lang="it-IT" dirty="0" err="1">
                <a:solidFill>
                  <a:schemeClr val="bg1"/>
                </a:solidFill>
              </a:rPr>
              <a:t>vorgesehen</a:t>
            </a:r>
            <a:r>
              <a:rPr lang="it-IT" dirty="0">
                <a:solidFill>
                  <a:schemeClr val="bg1"/>
                </a:solidFill>
              </a:rPr>
              <a:t>.</a:t>
            </a:r>
          </a:p>
          <a:p>
            <a:pPr>
              <a:spcAft>
                <a:spcPts val="600"/>
              </a:spcAft>
            </a:pPr>
            <a:r>
              <a:rPr lang="de-DE" dirty="0">
                <a:solidFill>
                  <a:schemeClr val="bg1"/>
                </a:solidFill>
              </a:rPr>
              <a:t>Die neuen Modelle müssen erstmalig für den </a:t>
            </a:r>
            <a:r>
              <a:rPr lang="de-DE" u="sng" dirty="0">
                <a:solidFill>
                  <a:schemeClr val="bg1"/>
                </a:solidFill>
              </a:rPr>
              <a:t>Jahresabschluss 2021 </a:t>
            </a:r>
            <a:r>
              <a:rPr lang="de-DE" dirty="0">
                <a:solidFill>
                  <a:schemeClr val="bg1"/>
                </a:solidFill>
              </a:rPr>
              <a:t>angewandt werden und ersetzen die Modelle des Landesamtes für Außenbeziehungen und Ehrenamt (ehemaliges Amt für Kabinettsangelegenheiten).</a:t>
            </a:r>
            <a:endParaRPr lang="it-IT" dirty="0">
              <a:solidFill>
                <a:schemeClr val="bg1"/>
              </a:solidFill>
            </a:endParaRPr>
          </a:p>
        </p:txBody>
      </p:sp>
      <p:sp>
        <p:nvSpPr>
          <p:cNvPr id="8" name="Textfeld 7">
            <a:extLst>
              <a:ext uri="{FF2B5EF4-FFF2-40B4-BE49-F238E27FC236}">
                <a16:creationId xmlns:a16="http://schemas.microsoft.com/office/drawing/2014/main" id="{3882187F-9CF9-496B-99C5-37056F6F7326}"/>
              </a:ext>
            </a:extLst>
          </p:cNvPr>
          <p:cNvSpPr txBox="1"/>
          <p:nvPr/>
        </p:nvSpPr>
        <p:spPr>
          <a:xfrm>
            <a:off x="704043" y="3939166"/>
            <a:ext cx="10551561" cy="1477328"/>
          </a:xfrm>
          <a:prstGeom prst="rect">
            <a:avLst/>
          </a:prstGeom>
          <a:noFill/>
        </p:spPr>
        <p:txBody>
          <a:bodyPr wrap="square" rtlCol="0">
            <a:spAutoFit/>
          </a:bodyPr>
          <a:lstStyle/>
          <a:p>
            <a:pPr lvl="0"/>
            <a:r>
              <a:rPr lang="it-IT" dirty="0" err="1">
                <a:solidFill>
                  <a:schemeClr val="bg1">
                    <a:lumMod val="90000"/>
                    <a:lumOff val="10000"/>
                  </a:schemeClr>
                </a:solidFill>
              </a:rPr>
              <a:t>Kleine</a:t>
            </a:r>
            <a:r>
              <a:rPr lang="it-IT" dirty="0">
                <a:solidFill>
                  <a:schemeClr val="bg1">
                    <a:lumMod val="90000"/>
                    <a:lumOff val="10000"/>
                  </a:schemeClr>
                </a:solidFill>
              </a:rPr>
              <a:t> </a:t>
            </a:r>
            <a:r>
              <a:rPr lang="it-IT" dirty="0" err="1">
                <a:solidFill>
                  <a:schemeClr val="bg1">
                    <a:lumMod val="90000"/>
                    <a:lumOff val="10000"/>
                  </a:schemeClr>
                </a:solidFill>
              </a:rPr>
              <a:t>Körperschaften</a:t>
            </a:r>
            <a:r>
              <a:rPr lang="it-IT" dirty="0">
                <a:solidFill>
                  <a:schemeClr val="bg1">
                    <a:lumMod val="90000"/>
                    <a:lumOff val="10000"/>
                  </a:schemeClr>
                </a:solidFill>
              </a:rPr>
              <a:t> (</a:t>
            </a:r>
            <a:r>
              <a:rPr lang="it-IT" dirty="0" err="1">
                <a:solidFill>
                  <a:schemeClr val="bg1">
                    <a:lumMod val="90000"/>
                    <a:lumOff val="10000"/>
                  </a:schemeClr>
                </a:solidFill>
              </a:rPr>
              <a:t>mit</a:t>
            </a:r>
            <a:r>
              <a:rPr lang="it-IT" dirty="0">
                <a:solidFill>
                  <a:schemeClr val="bg1">
                    <a:lumMod val="90000"/>
                    <a:lumOff val="10000"/>
                  </a:schemeClr>
                </a:solidFill>
              </a:rPr>
              <a:t> </a:t>
            </a:r>
            <a:r>
              <a:rPr lang="it-IT" dirty="0" err="1">
                <a:solidFill>
                  <a:schemeClr val="bg1">
                    <a:lumMod val="90000"/>
                    <a:lumOff val="10000"/>
                  </a:schemeClr>
                </a:solidFill>
              </a:rPr>
              <a:t>Jahreseinnahmen</a:t>
            </a:r>
            <a:r>
              <a:rPr lang="it-IT" dirty="0">
                <a:solidFill>
                  <a:schemeClr val="bg1">
                    <a:lumMod val="90000"/>
                    <a:lumOff val="10000"/>
                  </a:schemeClr>
                </a:solidFill>
              </a:rPr>
              <a:t> </a:t>
            </a:r>
            <a:r>
              <a:rPr lang="it-IT" dirty="0" err="1">
                <a:solidFill>
                  <a:schemeClr val="bg1">
                    <a:lumMod val="90000"/>
                    <a:lumOff val="10000"/>
                  </a:schemeClr>
                </a:solidFill>
              </a:rPr>
              <a:t>unter</a:t>
            </a:r>
            <a:r>
              <a:rPr lang="it-IT" dirty="0">
                <a:solidFill>
                  <a:schemeClr val="bg1">
                    <a:lumMod val="90000"/>
                    <a:lumOff val="10000"/>
                  </a:schemeClr>
                </a:solidFill>
              </a:rPr>
              <a:t> 300.000 Euro) </a:t>
            </a:r>
            <a:r>
              <a:rPr lang="it-IT" dirty="0" err="1">
                <a:solidFill>
                  <a:schemeClr val="bg1">
                    <a:lumMod val="90000"/>
                    <a:lumOff val="10000"/>
                  </a:schemeClr>
                </a:solidFill>
              </a:rPr>
              <a:t>rechnen</a:t>
            </a:r>
            <a:r>
              <a:rPr lang="it-IT" dirty="0">
                <a:solidFill>
                  <a:schemeClr val="bg1">
                    <a:lumMod val="90000"/>
                    <a:lumOff val="10000"/>
                  </a:schemeClr>
                </a:solidFill>
              </a:rPr>
              <a:t> </a:t>
            </a:r>
            <a:r>
              <a:rPr lang="it-IT" dirty="0" err="1">
                <a:solidFill>
                  <a:schemeClr val="bg1">
                    <a:lumMod val="90000"/>
                    <a:lumOff val="10000"/>
                  </a:schemeClr>
                </a:solidFill>
              </a:rPr>
              <a:t>nach</a:t>
            </a:r>
            <a:r>
              <a:rPr lang="it-IT" dirty="0">
                <a:solidFill>
                  <a:schemeClr val="bg1">
                    <a:lumMod val="90000"/>
                    <a:lumOff val="10000"/>
                  </a:schemeClr>
                </a:solidFill>
              </a:rPr>
              <a:t> </a:t>
            </a:r>
            <a:r>
              <a:rPr lang="it-IT" u="sng" dirty="0" err="1">
                <a:solidFill>
                  <a:schemeClr val="bg1">
                    <a:lumMod val="90000"/>
                    <a:lumOff val="10000"/>
                  </a:schemeClr>
                </a:solidFill>
              </a:rPr>
              <a:t>Kassaprinzip</a:t>
            </a:r>
            <a:r>
              <a:rPr lang="it-IT" dirty="0">
                <a:solidFill>
                  <a:schemeClr val="bg1">
                    <a:lumMod val="90000"/>
                    <a:lumOff val="10000"/>
                  </a:schemeClr>
                </a:solidFill>
              </a:rPr>
              <a:t> ab; </a:t>
            </a:r>
            <a:r>
              <a:rPr lang="it-IT" dirty="0" err="1">
                <a:solidFill>
                  <a:schemeClr val="bg1">
                    <a:lumMod val="90000"/>
                    <a:lumOff val="10000"/>
                  </a:schemeClr>
                </a:solidFill>
              </a:rPr>
              <a:t>große</a:t>
            </a:r>
            <a:r>
              <a:rPr lang="it-IT" dirty="0">
                <a:solidFill>
                  <a:schemeClr val="bg1">
                    <a:lumMod val="90000"/>
                    <a:lumOff val="10000"/>
                  </a:schemeClr>
                </a:solidFill>
              </a:rPr>
              <a:t> </a:t>
            </a:r>
            <a:r>
              <a:rPr lang="it-IT" dirty="0" err="1">
                <a:solidFill>
                  <a:schemeClr val="bg1">
                    <a:lumMod val="90000"/>
                    <a:lumOff val="10000"/>
                  </a:schemeClr>
                </a:solidFill>
              </a:rPr>
              <a:t>Körperschaften</a:t>
            </a:r>
            <a:r>
              <a:rPr lang="it-IT" dirty="0">
                <a:solidFill>
                  <a:schemeClr val="bg1">
                    <a:lumMod val="90000"/>
                    <a:lumOff val="10000"/>
                  </a:schemeClr>
                </a:solidFill>
              </a:rPr>
              <a:t> </a:t>
            </a:r>
            <a:r>
              <a:rPr lang="it-IT" dirty="0" err="1">
                <a:solidFill>
                  <a:schemeClr val="bg1">
                    <a:lumMod val="90000"/>
                    <a:lumOff val="10000"/>
                  </a:schemeClr>
                </a:solidFill>
              </a:rPr>
              <a:t>nach</a:t>
            </a:r>
            <a:r>
              <a:rPr lang="it-IT" dirty="0">
                <a:solidFill>
                  <a:schemeClr val="bg1">
                    <a:lumMod val="90000"/>
                    <a:lumOff val="10000"/>
                  </a:schemeClr>
                </a:solidFill>
              </a:rPr>
              <a:t> </a:t>
            </a:r>
            <a:r>
              <a:rPr lang="it-IT" u="sng" dirty="0" err="1">
                <a:solidFill>
                  <a:schemeClr val="bg1">
                    <a:lumMod val="90000"/>
                    <a:lumOff val="10000"/>
                  </a:schemeClr>
                </a:solidFill>
              </a:rPr>
              <a:t>Kompetenzprinzip</a:t>
            </a:r>
            <a:r>
              <a:rPr lang="it-IT" dirty="0">
                <a:solidFill>
                  <a:schemeClr val="bg1">
                    <a:lumMod val="90000"/>
                    <a:lumOff val="10000"/>
                  </a:schemeClr>
                </a:solidFill>
              </a:rPr>
              <a:t>.</a:t>
            </a:r>
          </a:p>
          <a:p>
            <a:pPr lvl="0"/>
            <a:endParaRPr lang="it-IT" dirty="0">
              <a:solidFill>
                <a:schemeClr val="bg1">
                  <a:lumMod val="90000"/>
                  <a:lumOff val="10000"/>
                </a:schemeClr>
              </a:solidFill>
            </a:endParaRPr>
          </a:p>
          <a:p>
            <a:pPr lvl="0"/>
            <a:r>
              <a:rPr lang="it-IT" dirty="0">
                <a:solidFill>
                  <a:schemeClr val="bg1">
                    <a:lumMod val="90000"/>
                    <a:lumOff val="10000"/>
                  </a:schemeClr>
                </a:solidFill>
              </a:rPr>
              <a:t>KDS </a:t>
            </a:r>
            <a:r>
              <a:rPr lang="it-IT" dirty="0" err="1">
                <a:solidFill>
                  <a:schemeClr val="bg1">
                    <a:lumMod val="90000"/>
                    <a:lumOff val="10000"/>
                  </a:schemeClr>
                </a:solidFill>
              </a:rPr>
              <a:t>mit</a:t>
            </a:r>
            <a:r>
              <a:rPr lang="it-IT" dirty="0">
                <a:solidFill>
                  <a:schemeClr val="bg1">
                    <a:lumMod val="90000"/>
                    <a:lumOff val="10000"/>
                  </a:schemeClr>
                </a:solidFill>
              </a:rPr>
              <a:t> </a:t>
            </a:r>
            <a:r>
              <a:rPr lang="it-IT" dirty="0" err="1">
                <a:solidFill>
                  <a:schemeClr val="bg1">
                    <a:lumMod val="90000"/>
                    <a:lumOff val="10000"/>
                  </a:schemeClr>
                </a:solidFill>
              </a:rPr>
              <a:t>Rechtspersönlichkeit</a:t>
            </a:r>
            <a:r>
              <a:rPr lang="it-IT" dirty="0">
                <a:solidFill>
                  <a:schemeClr val="bg1">
                    <a:lumMod val="90000"/>
                    <a:lumOff val="10000"/>
                  </a:schemeClr>
                </a:solidFill>
              </a:rPr>
              <a:t> und </a:t>
            </a:r>
            <a:r>
              <a:rPr lang="it-IT" dirty="0" err="1">
                <a:solidFill>
                  <a:schemeClr val="bg1">
                    <a:lumMod val="90000"/>
                    <a:lumOff val="10000"/>
                  </a:schemeClr>
                </a:solidFill>
              </a:rPr>
              <a:t>Jahreseinnahmen</a:t>
            </a:r>
            <a:r>
              <a:rPr lang="it-IT" dirty="0">
                <a:solidFill>
                  <a:schemeClr val="bg1">
                    <a:lumMod val="90000"/>
                    <a:lumOff val="10000"/>
                  </a:schemeClr>
                </a:solidFill>
              </a:rPr>
              <a:t> </a:t>
            </a:r>
            <a:r>
              <a:rPr lang="it-IT" dirty="0" err="1">
                <a:solidFill>
                  <a:schemeClr val="bg1">
                    <a:lumMod val="90000"/>
                    <a:lumOff val="10000"/>
                  </a:schemeClr>
                </a:solidFill>
              </a:rPr>
              <a:t>über</a:t>
            </a:r>
            <a:r>
              <a:rPr lang="it-IT" dirty="0">
                <a:solidFill>
                  <a:schemeClr val="bg1">
                    <a:lumMod val="90000"/>
                    <a:lumOff val="10000"/>
                  </a:schemeClr>
                </a:solidFill>
              </a:rPr>
              <a:t> 60.000 Euro </a:t>
            </a:r>
            <a:r>
              <a:rPr lang="it-IT" dirty="0" err="1">
                <a:solidFill>
                  <a:schemeClr val="bg1">
                    <a:lumMod val="90000"/>
                    <a:lumOff val="10000"/>
                  </a:schemeClr>
                </a:solidFill>
              </a:rPr>
              <a:t>wenden</a:t>
            </a:r>
            <a:r>
              <a:rPr lang="it-IT" dirty="0">
                <a:solidFill>
                  <a:schemeClr val="bg1">
                    <a:lumMod val="90000"/>
                    <a:lumOff val="10000"/>
                  </a:schemeClr>
                </a:solidFill>
              </a:rPr>
              <a:t> ab 01.01.2025 </a:t>
            </a:r>
            <a:r>
              <a:rPr lang="it-IT" dirty="0" err="1">
                <a:solidFill>
                  <a:schemeClr val="bg1">
                    <a:lumMod val="90000"/>
                    <a:lumOff val="10000"/>
                  </a:schemeClr>
                </a:solidFill>
              </a:rPr>
              <a:t>das</a:t>
            </a:r>
            <a:r>
              <a:rPr lang="it-IT" dirty="0">
                <a:solidFill>
                  <a:schemeClr val="bg1">
                    <a:lumMod val="90000"/>
                    <a:lumOff val="10000"/>
                  </a:schemeClr>
                </a:solidFill>
              </a:rPr>
              <a:t> </a:t>
            </a:r>
            <a:r>
              <a:rPr lang="it-IT" dirty="0" err="1">
                <a:solidFill>
                  <a:schemeClr val="bg1">
                    <a:lumMod val="90000"/>
                    <a:lumOff val="10000"/>
                  </a:schemeClr>
                </a:solidFill>
              </a:rPr>
              <a:t>Kompetenzprinzip</a:t>
            </a:r>
            <a:r>
              <a:rPr lang="it-IT" dirty="0">
                <a:solidFill>
                  <a:schemeClr val="bg1">
                    <a:lumMod val="90000"/>
                    <a:lumOff val="10000"/>
                  </a:schemeClr>
                </a:solidFill>
              </a:rPr>
              <a:t> an.</a:t>
            </a:r>
            <a:endParaRPr lang="de-DE" dirty="0">
              <a:solidFill>
                <a:schemeClr val="bg1">
                  <a:lumMod val="90000"/>
                  <a:lumOff val="10000"/>
                </a:schemeClr>
              </a:solidFill>
            </a:endParaRPr>
          </a:p>
        </p:txBody>
      </p:sp>
    </p:spTree>
    <p:extLst>
      <p:ext uri="{BB962C8B-B14F-4D97-AF65-F5344CB8AC3E}">
        <p14:creationId xmlns:p14="http://schemas.microsoft.com/office/powerpoint/2010/main" val="900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12670-18CD-3F29-AD56-DAABB5D1FB19}"/>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59B3C28D-91E6-5D8C-A872-4FED4A41FA93}"/>
              </a:ext>
            </a:extLst>
          </p:cNvPr>
          <p:cNvSpPr/>
          <p:nvPr/>
        </p:nvSpPr>
        <p:spPr>
          <a:xfrm>
            <a:off x="5228824" y="0"/>
            <a:ext cx="6963177" cy="785915"/>
          </a:xfrm>
          <a:prstGeom prst="rect">
            <a:avLst/>
          </a:prstGeom>
          <a:solidFill>
            <a:srgbClr val="878684"/>
          </a:solidFill>
          <a:ln>
            <a:solidFill>
              <a:srgbClr val="878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E9922C-DE05-DCE0-32B6-D5538ECBC1FF}"/>
              </a:ext>
            </a:extLst>
          </p:cNvPr>
          <p:cNvSpPr>
            <a:spLocks noGrp="1"/>
          </p:cNvSpPr>
          <p:nvPr>
            <p:ph type="title"/>
          </p:nvPr>
        </p:nvSpPr>
        <p:spPr>
          <a:xfrm>
            <a:off x="5331856" y="71405"/>
            <a:ext cx="6860146" cy="643103"/>
          </a:xfrm>
        </p:spPr>
        <p:txBody>
          <a:bodyPr/>
          <a:lstStyle/>
          <a:p>
            <a:pPr algn="l"/>
            <a:r>
              <a:rPr lang="it-IT" dirty="0">
                <a:solidFill>
                  <a:schemeClr val="tx1"/>
                </a:solidFill>
              </a:rPr>
              <a:t>ÜBERBLICK ÜBER DAS LOKALE EHRENAMT</a:t>
            </a:r>
            <a:endParaRPr lang="de-DE" dirty="0">
              <a:solidFill>
                <a:schemeClr val="tx1"/>
              </a:solidFill>
            </a:endParaRPr>
          </a:p>
        </p:txBody>
      </p:sp>
      <p:sp>
        <p:nvSpPr>
          <p:cNvPr id="4" name="Textfeld 3">
            <a:extLst>
              <a:ext uri="{FF2B5EF4-FFF2-40B4-BE49-F238E27FC236}">
                <a16:creationId xmlns:a16="http://schemas.microsoft.com/office/drawing/2014/main" id="{830AF3B9-8C71-A920-31C2-3345470B79E5}"/>
              </a:ext>
            </a:extLst>
          </p:cNvPr>
          <p:cNvSpPr txBox="1"/>
          <p:nvPr/>
        </p:nvSpPr>
        <p:spPr>
          <a:xfrm>
            <a:off x="2887579" y="2309694"/>
            <a:ext cx="6112042" cy="369332"/>
          </a:xfrm>
          <a:prstGeom prst="rect">
            <a:avLst/>
          </a:prstGeom>
          <a:noFill/>
        </p:spPr>
        <p:txBody>
          <a:bodyPr wrap="square">
            <a:spAutoFit/>
          </a:bodyPr>
          <a:lstStyle/>
          <a:p>
            <a:r>
              <a:rPr lang="it-IT" b="1" dirty="0">
                <a:solidFill>
                  <a:schemeClr val="bg1"/>
                </a:solidFill>
              </a:rPr>
              <a:t>RUNTS</a:t>
            </a:r>
            <a:r>
              <a:rPr lang="it-IT" dirty="0">
                <a:solidFill>
                  <a:schemeClr val="bg1"/>
                </a:solidFill>
              </a:rPr>
              <a:t>: </a:t>
            </a:r>
            <a:r>
              <a:rPr lang="it-IT" dirty="0">
                <a:solidFill>
                  <a:schemeClr val="bg1"/>
                </a:solidFill>
                <a:hlinkClick r:id="rId3"/>
              </a:rPr>
              <a:t>https://servizi.lavoro.gov.it/runts/it-it/Ricerca-enti</a:t>
            </a:r>
            <a:endParaRPr lang="it-IT" dirty="0">
              <a:solidFill>
                <a:schemeClr val="bg1"/>
              </a:solidFill>
            </a:endParaRPr>
          </a:p>
        </p:txBody>
      </p:sp>
      <p:sp>
        <p:nvSpPr>
          <p:cNvPr id="6" name="Textfeld 5">
            <a:extLst>
              <a:ext uri="{FF2B5EF4-FFF2-40B4-BE49-F238E27FC236}">
                <a16:creationId xmlns:a16="http://schemas.microsoft.com/office/drawing/2014/main" id="{340B6F6B-BD95-0987-B562-56F03D7C8B82}"/>
              </a:ext>
            </a:extLst>
          </p:cNvPr>
          <p:cNvSpPr txBox="1"/>
          <p:nvPr/>
        </p:nvSpPr>
        <p:spPr>
          <a:xfrm>
            <a:off x="2887579" y="3429000"/>
            <a:ext cx="6112042" cy="369332"/>
          </a:xfrm>
          <a:prstGeom prst="rect">
            <a:avLst/>
          </a:prstGeom>
          <a:noFill/>
        </p:spPr>
        <p:txBody>
          <a:bodyPr wrap="square">
            <a:spAutoFit/>
          </a:bodyPr>
          <a:lstStyle/>
          <a:p>
            <a:r>
              <a:rPr lang="it-IT" b="1" dirty="0">
                <a:solidFill>
                  <a:schemeClr val="bg1"/>
                </a:solidFill>
              </a:rPr>
              <a:t>RASD</a:t>
            </a:r>
            <a:r>
              <a:rPr lang="it-IT" dirty="0">
                <a:solidFill>
                  <a:schemeClr val="bg1"/>
                </a:solidFill>
              </a:rPr>
              <a:t>: </a:t>
            </a:r>
            <a:r>
              <a:rPr lang="it-IT" dirty="0">
                <a:solidFill>
                  <a:schemeClr val="bg1"/>
                </a:solidFill>
                <a:hlinkClick r:id="rId4"/>
              </a:rPr>
              <a:t>https://registro.sportesalute.eu/#/registro/n/</a:t>
            </a:r>
            <a:endParaRPr lang="it-IT" dirty="0">
              <a:solidFill>
                <a:schemeClr val="bg1"/>
              </a:solidFill>
            </a:endParaRPr>
          </a:p>
        </p:txBody>
      </p:sp>
      <p:sp>
        <p:nvSpPr>
          <p:cNvPr id="10" name="Textfeld 9">
            <a:extLst>
              <a:ext uri="{FF2B5EF4-FFF2-40B4-BE49-F238E27FC236}">
                <a16:creationId xmlns:a16="http://schemas.microsoft.com/office/drawing/2014/main" id="{818626F1-2D56-2AD9-2F41-4DFC1B171321}"/>
              </a:ext>
            </a:extLst>
          </p:cNvPr>
          <p:cNvSpPr txBox="1"/>
          <p:nvPr/>
        </p:nvSpPr>
        <p:spPr>
          <a:xfrm>
            <a:off x="2887579" y="4533225"/>
            <a:ext cx="6112042" cy="923330"/>
          </a:xfrm>
          <a:prstGeom prst="rect">
            <a:avLst/>
          </a:prstGeom>
          <a:noFill/>
        </p:spPr>
        <p:txBody>
          <a:bodyPr wrap="square">
            <a:spAutoFit/>
          </a:bodyPr>
          <a:lstStyle/>
          <a:p>
            <a:r>
              <a:rPr lang="it-IT" b="1" dirty="0">
                <a:solidFill>
                  <a:schemeClr val="bg1"/>
                </a:solidFill>
              </a:rPr>
              <a:t>LANDESVERZEICHNIS DER JURISTISCHEN PERSONEN</a:t>
            </a:r>
            <a:r>
              <a:rPr lang="it-IT" dirty="0">
                <a:solidFill>
                  <a:schemeClr val="bg1"/>
                </a:solidFill>
              </a:rPr>
              <a:t>: </a:t>
            </a:r>
            <a:r>
              <a:rPr lang="it-IT" dirty="0">
                <a:solidFill>
                  <a:schemeClr val="bg1"/>
                </a:solidFill>
                <a:hlinkClick r:id="rId5"/>
              </a:rPr>
              <a:t>https://volontariato.provincia.bz.it/it/ricerca-registro-provinciale-persone-giuridiche</a:t>
            </a:r>
            <a:endParaRPr lang="it-IT" dirty="0">
              <a:solidFill>
                <a:schemeClr val="bg1"/>
              </a:solidFill>
            </a:endParaRPr>
          </a:p>
        </p:txBody>
      </p:sp>
    </p:spTree>
    <p:extLst>
      <p:ext uri="{BB962C8B-B14F-4D97-AF65-F5344CB8AC3E}">
        <p14:creationId xmlns:p14="http://schemas.microsoft.com/office/powerpoint/2010/main" val="1732938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JAHRESABRECHNUNG</a:t>
            </a:r>
            <a:endParaRPr lang="de-DE" sz="2700"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Abrechnungsmodell</a:t>
              </a:r>
              <a:r>
                <a:rPr lang="it-IT" dirty="0">
                  <a:solidFill>
                    <a:schemeClr val="tx1"/>
                  </a:solidFill>
                </a:rPr>
                <a:t> </a:t>
              </a:r>
              <a:r>
                <a:rPr lang="it-IT" dirty="0" err="1">
                  <a:solidFill>
                    <a:schemeClr val="tx1"/>
                  </a:solidFill>
                </a:rPr>
                <a:t>nach</a:t>
              </a:r>
              <a:r>
                <a:rPr lang="it-IT" dirty="0">
                  <a:solidFill>
                    <a:schemeClr val="tx1"/>
                  </a:solidFill>
                </a:rPr>
                <a:t> </a:t>
              </a:r>
              <a:r>
                <a:rPr lang="it-IT" dirty="0" err="1">
                  <a:solidFill>
                    <a:schemeClr val="tx1"/>
                  </a:solidFill>
                </a:rPr>
                <a:t>Kassaprinzip</a:t>
              </a:r>
              <a:endParaRPr lang="de-DE" dirty="0">
                <a:solidFill>
                  <a:schemeClr val="tx1"/>
                </a:solidFill>
              </a:endParaRPr>
            </a:p>
          </p:txBody>
        </p:sp>
      </p:grpSp>
      <p:graphicFrame>
        <p:nvGraphicFramePr>
          <p:cNvPr id="3" name="Tabelle 3">
            <a:extLst>
              <a:ext uri="{FF2B5EF4-FFF2-40B4-BE49-F238E27FC236}">
                <a16:creationId xmlns:a16="http://schemas.microsoft.com/office/drawing/2014/main" id="{F23B0507-312E-4323-84FF-947DA6673A9C}"/>
              </a:ext>
            </a:extLst>
          </p:cNvPr>
          <p:cNvGraphicFramePr>
            <a:graphicFrameLocks noGrp="1"/>
          </p:cNvGraphicFramePr>
          <p:nvPr/>
        </p:nvGraphicFramePr>
        <p:xfrm>
          <a:off x="1212778" y="1762921"/>
          <a:ext cx="10071106" cy="3463924"/>
        </p:xfrm>
        <a:graphic>
          <a:graphicData uri="http://schemas.openxmlformats.org/drawingml/2006/table">
            <a:tbl>
              <a:tblPr firstRow="1" bandRow="1">
                <a:tableStyleId>{5C22544A-7EE6-4342-B048-85BDC9FD1C3A}</a:tableStyleId>
              </a:tblPr>
              <a:tblGrid>
                <a:gridCol w="5035553">
                  <a:extLst>
                    <a:ext uri="{9D8B030D-6E8A-4147-A177-3AD203B41FA5}">
                      <a16:colId xmlns:a16="http://schemas.microsoft.com/office/drawing/2014/main" val="2572049461"/>
                    </a:ext>
                  </a:extLst>
                </a:gridCol>
                <a:gridCol w="5035553">
                  <a:extLst>
                    <a:ext uri="{9D8B030D-6E8A-4147-A177-3AD203B41FA5}">
                      <a16:colId xmlns:a16="http://schemas.microsoft.com/office/drawing/2014/main" val="1688020155"/>
                    </a:ext>
                  </a:extLst>
                </a:gridCol>
              </a:tblGrid>
              <a:tr h="400684">
                <a:tc>
                  <a:txBody>
                    <a:bodyPr/>
                    <a:lstStyle/>
                    <a:p>
                      <a:r>
                        <a:rPr lang="de-DE" sz="1700" dirty="0"/>
                        <a:t>AUSZAHLUNGEN</a:t>
                      </a:r>
                      <a:endParaRPr lang="x-none" sz="1700" dirty="0"/>
                    </a:p>
                  </a:txBody>
                  <a:tcPr/>
                </a:tc>
                <a:tc>
                  <a:txBody>
                    <a:bodyPr/>
                    <a:lstStyle/>
                    <a:p>
                      <a:r>
                        <a:rPr lang="de-DE" sz="1700" dirty="0"/>
                        <a:t>EINZAHLUNGEN</a:t>
                      </a:r>
                      <a:endParaRPr lang="x-none" sz="1700" dirty="0"/>
                    </a:p>
                  </a:txBody>
                  <a:tcPr/>
                </a:tc>
                <a:extLst>
                  <a:ext uri="{0D108BD9-81ED-4DB2-BD59-A6C34878D82A}">
                    <a16:rowId xmlns:a16="http://schemas.microsoft.com/office/drawing/2014/main" val="1823597508"/>
                  </a:ext>
                </a:extLst>
              </a:tr>
              <a:tr h="340129">
                <a:tc>
                  <a:txBody>
                    <a:bodyPr/>
                    <a:lstStyle/>
                    <a:p>
                      <a:r>
                        <a:rPr lang="it-IT" sz="1700" dirty="0"/>
                        <a:t>A) </a:t>
                      </a:r>
                      <a:r>
                        <a:rPr lang="de-DE" sz="1700" dirty="0"/>
                        <a:t>aus Tätigkeiten von allg. Interesse</a:t>
                      </a:r>
                      <a:endParaRPr lang="x-none" sz="1700" dirty="0"/>
                    </a:p>
                  </a:txBody>
                  <a:tcPr/>
                </a:tc>
                <a:tc>
                  <a:txBody>
                    <a:bodyPr/>
                    <a:lstStyle/>
                    <a:p>
                      <a:r>
                        <a:rPr lang="it-IT" sz="1700" dirty="0"/>
                        <a:t>A) </a:t>
                      </a:r>
                      <a:r>
                        <a:rPr lang="de-DE" sz="1700" dirty="0"/>
                        <a:t>aus Tätigkeiten von allg. Interesse</a:t>
                      </a:r>
                      <a:endParaRPr lang="x-none" sz="1700" dirty="0"/>
                    </a:p>
                  </a:txBody>
                  <a:tcPr/>
                </a:tc>
                <a:extLst>
                  <a:ext uri="{0D108BD9-81ED-4DB2-BD59-A6C34878D82A}">
                    <a16:rowId xmlns:a16="http://schemas.microsoft.com/office/drawing/2014/main" val="1271171218"/>
                  </a:ext>
                </a:extLst>
              </a:tr>
              <a:tr h="340129">
                <a:tc>
                  <a:txBody>
                    <a:bodyPr/>
                    <a:lstStyle/>
                    <a:p>
                      <a:r>
                        <a:rPr lang="it-IT" sz="1700" dirty="0"/>
                        <a:t>B) </a:t>
                      </a:r>
                      <a:r>
                        <a:rPr lang="it-IT" sz="1700" dirty="0" err="1"/>
                        <a:t>aus</a:t>
                      </a:r>
                      <a:r>
                        <a:rPr lang="it-IT" sz="1700" dirty="0"/>
                        <a:t> </a:t>
                      </a:r>
                      <a:r>
                        <a:rPr lang="it-IT" sz="1700" dirty="0" err="1"/>
                        <a:t>anderen</a:t>
                      </a:r>
                      <a:r>
                        <a:rPr lang="it-IT" sz="1700" dirty="0"/>
                        <a:t> </a:t>
                      </a:r>
                      <a:r>
                        <a:rPr lang="it-IT" sz="1700" dirty="0" err="1"/>
                        <a:t>Tätigkeiten</a:t>
                      </a:r>
                      <a:endParaRPr lang="x-none" sz="1700" dirty="0"/>
                    </a:p>
                  </a:txBody>
                  <a:tcPr/>
                </a:tc>
                <a:tc>
                  <a:txBody>
                    <a:bodyPr/>
                    <a:lstStyle/>
                    <a:p>
                      <a:r>
                        <a:rPr lang="it-IT" sz="1700" dirty="0"/>
                        <a:t>B) </a:t>
                      </a:r>
                      <a:r>
                        <a:rPr lang="it-IT" sz="1700" dirty="0" err="1"/>
                        <a:t>aus</a:t>
                      </a:r>
                      <a:r>
                        <a:rPr lang="it-IT" sz="1700" dirty="0"/>
                        <a:t> </a:t>
                      </a:r>
                      <a:r>
                        <a:rPr lang="it-IT" sz="1700" dirty="0" err="1"/>
                        <a:t>anderen</a:t>
                      </a:r>
                      <a:r>
                        <a:rPr lang="it-IT" sz="1700" dirty="0"/>
                        <a:t> </a:t>
                      </a:r>
                      <a:r>
                        <a:rPr lang="it-IT" sz="1700" dirty="0" err="1"/>
                        <a:t>Tätigkeiten</a:t>
                      </a:r>
                      <a:endParaRPr lang="x-none" sz="1700" dirty="0"/>
                    </a:p>
                  </a:txBody>
                  <a:tcPr/>
                </a:tc>
                <a:extLst>
                  <a:ext uri="{0D108BD9-81ED-4DB2-BD59-A6C34878D82A}">
                    <a16:rowId xmlns:a16="http://schemas.microsoft.com/office/drawing/2014/main" val="3091854237"/>
                  </a:ext>
                </a:extLst>
              </a:tr>
              <a:tr h="340129">
                <a:tc>
                  <a:txBody>
                    <a:bodyPr/>
                    <a:lstStyle/>
                    <a:p>
                      <a:r>
                        <a:rPr lang="it-IT" sz="1700" dirty="0"/>
                        <a:t>C) </a:t>
                      </a:r>
                      <a:r>
                        <a:rPr lang="it-IT" sz="1700" dirty="0" err="1"/>
                        <a:t>aus</a:t>
                      </a:r>
                      <a:r>
                        <a:rPr lang="it-IT" sz="1700" dirty="0"/>
                        <a:t> Fundraising-</a:t>
                      </a:r>
                      <a:r>
                        <a:rPr lang="it-IT" sz="1700" dirty="0" err="1"/>
                        <a:t>Aktivitäten</a:t>
                      </a:r>
                      <a:endParaRPr lang="x-none"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t>C) </a:t>
                      </a:r>
                      <a:r>
                        <a:rPr lang="it-IT" sz="1700" dirty="0" err="1"/>
                        <a:t>aus</a:t>
                      </a:r>
                      <a:r>
                        <a:rPr lang="it-IT" sz="1700" dirty="0"/>
                        <a:t> Fundraising-</a:t>
                      </a:r>
                      <a:r>
                        <a:rPr lang="it-IT" sz="1700" dirty="0" err="1"/>
                        <a:t>Aktivitäten</a:t>
                      </a:r>
                      <a:endParaRPr lang="x-none" sz="1700" dirty="0"/>
                    </a:p>
                  </a:txBody>
                  <a:tcPr/>
                </a:tc>
                <a:extLst>
                  <a:ext uri="{0D108BD9-81ED-4DB2-BD59-A6C34878D82A}">
                    <a16:rowId xmlns:a16="http://schemas.microsoft.com/office/drawing/2014/main" val="4151408884"/>
                  </a:ext>
                </a:extLst>
              </a:tr>
              <a:tr h="340129">
                <a:tc>
                  <a:txBody>
                    <a:bodyPr/>
                    <a:lstStyle/>
                    <a:p>
                      <a:r>
                        <a:rPr lang="it-IT" sz="1700" dirty="0"/>
                        <a:t>D) </a:t>
                      </a:r>
                      <a:r>
                        <a:rPr lang="de-DE" sz="1700" dirty="0"/>
                        <a:t>aufgrund des Finanz- und Anlagevermögens</a:t>
                      </a:r>
                      <a:endParaRPr lang="x-none"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t>D) </a:t>
                      </a:r>
                      <a:r>
                        <a:rPr lang="de-DE" sz="1700" dirty="0"/>
                        <a:t>aufgrund des Finanz- und Anlagevermögens</a:t>
                      </a:r>
                      <a:endParaRPr lang="x-none" sz="1700" dirty="0"/>
                    </a:p>
                  </a:txBody>
                  <a:tcPr/>
                </a:tc>
                <a:extLst>
                  <a:ext uri="{0D108BD9-81ED-4DB2-BD59-A6C34878D82A}">
                    <a16:rowId xmlns:a16="http://schemas.microsoft.com/office/drawing/2014/main" val="67292373"/>
                  </a:ext>
                </a:extLst>
              </a:tr>
              <a:tr h="336483">
                <a:tc>
                  <a:txBody>
                    <a:bodyPr/>
                    <a:lstStyle/>
                    <a:p>
                      <a:r>
                        <a:rPr lang="it-IT" sz="1700" dirty="0"/>
                        <a:t>E) </a:t>
                      </a:r>
                      <a:r>
                        <a:rPr lang="it-IT" sz="1700" dirty="0" err="1"/>
                        <a:t>zusätzliche</a:t>
                      </a:r>
                      <a:r>
                        <a:rPr lang="it-IT" sz="1700" dirty="0"/>
                        <a:t> </a:t>
                      </a:r>
                      <a:r>
                        <a:rPr lang="it-IT" sz="1700" dirty="0" err="1"/>
                        <a:t>Auszahlungen</a:t>
                      </a:r>
                      <a:endParaRPr lang="x-none" sz="1700" dirty="0"/>
                    </a:p>
                  </a:txBody>
                  <a:tcPr/>
                </a:tc>
                <a:tc>
                  <a:txBody>
                    <a:bodyPr/>
                    <a:lstStyle/>
                    <a:p>
                      <a:r>
                        <a:rPr lang="it-IT" sz="1700" dirty="0"/>
                        <a:t>E) </a:t>
                      </a:r>
                      <a:r>
                        <a:rPr lang="it-IT" sz="1700" dirty="0" err="1"/>
                        <a:t>zusätzliche</a:t>
                      </a:r>
                      <a:r>
                        <a:rPr lang="it-IT" sz="1700" dirty="0"/>
                        <a:t> </a:t>
                      </a:r>
                      <a:r>
                        <a:rPr lang="it-IT" sz="1700" dirty="0" err="1"/>
                        <a:t>Einzahlungen</a:t>
                      </a:r>
                      <a:endParaRPr lang="x-none" sz="1700" dirty="0"/>
                    </a:p>
                  </a:txBody>
                  <a:tcPr/>
                </a:tc>
                <a:extLst>
                  <a:ext uri="{0D108BD9-81ED-4DB2-BD59-A6C34878D82A}">
                    <a16:rowId xmlns:a16="http://schemas.microsoft.com/office/drawing/2014/main" val="4105790651"/>
                  </a:ext>
                </a:extLst>
              </a:tr>
              <a:tr h="585187">
                <a:tc>
                  <a:txBody>
                    <a:bodyPr/>
                    <a:lstStyle/>
                    <a:p>
                      <a:r>
                        <a:rPr lang="de-DE" sz="1700" dirty="0"/>
                        <a:t>aufgrund von Investitionen in Anlagevermögen oder Kapitalrückerstattung an Dritten </a:t>
                      </a:r>
                      <a:endParaRPr lang="x-none" sz="1700" dirty="0"/>
                    </a:p>
                  </a:txBody>
                  <a:tcPr/>
                </a:tc>
                <a:tc>
                  <a:txBody>
                    <a:bodyPr/>
                    <a:lstStyle/>
                    <a:p>
                      <a:r>
                        <a:rPr lang="de-DE" sz="1700" dirty="0"/>
                        <a:t>aufgrund von Veräußerungen von Anlagevermögen oder Kapitaleinlagen von Dritten</a:t>
                      </a:r>
                      <a:endParaRPr lang="x-none" sz="1700" dirty="0"/>
                    </a:p>
                  </a:txBody>
                  <a:tcPr/>
                </a:tc>
                <a:extLst>
                  <a:ext uri="{0D108BD9-81ED-4DB2-BD59-A6C34878D82A}">
                    <a16:rowId xmlns:a16="http://schemas.microsoft.com/office/drawing/2014/main" val="2138719370"/>
                  </a:ext>
                </a:extLst>
              </a:tr>
              <a:tr h="336483">
                <a:tc>
                  <a:txBody>
                    <a:bodyPr/>
                    <a:lstStyle/>
                    <a:p>
                      <a:r>
                        <a:rPr lang="de-DE" sz="1700" dirty="0"/>
                        <a:t>Steuern</a:t>
                      </a:r>
                      <a:endParaRPr lang="x-none" sz="1700" dirty="0"/>
                    </a:p>
                  </a:txBody>
                  <a:tcPr/>
                </a:tc>
                <a:tc>
                  <a:txBody>
                    <a:bodyPr/>
                    <a:lstStyle/>
                    <a:p>
                      <a:endParaRPr lang="x-none" sz="1700" dirty="0"/>
                    </a:p>
                  </a:txBody>
                  <a:tcPr/>
                </a:tc>
                <a:extLst>
                  <a:ext uri="{0D108BD9-81ED-4DB2-BD59-A6C34878D82A}">
                    <a16:rowId xmlns:a16="http://schemas.microsoft.com/office/drawing/2014/main" val="2527340143"/>
                  </a:ext>
                </a:extLst>
              </a:tr>
              <a:tr h="336483">
                <a:tc gridSpan="2">
                  <a:txBody>
                    <a:bodyPr/>
                    <a:lstStyle/>
                    <a:p>
                      <a:pPr algn="ctr"/>
                      <a:r>
                        <a:rPr lang="de-DE" sz="1700" dirty="0"/>
                        <a:t>ÜBERSCHUSS / FEHLBETRAG</a:t>
                      </a:r>
                      <a:endParaRPr lang="x-none" sz="1700" dirty="0"/>
                    </a:p>
                  </a:txBody>
                  <a:tcPr/>
                </a:tc>
                <a:tc hMerge="1">
                  <a:txBody>
                    <a:bodyPr/>
                    <a:lstStyle/>
                    <a:p>
                      <a:endParaRPr lang="x-none" dirty="0"/>
                    </a:p>
                  </a:txBody>
                  <a:tcPr/>
                </a:tc>
                <a:extLst>
                  <a:ext uri="{0D108BD9-81ED-4DB2-BD59-A6C34878D82A}">
                    <a16:rowId xmlns:a16="http://schemas.microsoft.com/office/drawing/2014/main" val="2276678405"/>
                  </a:ext>
                </a:extLst>
              </a:tr>
            </a:tbl>
          </a:graphicData>
        </a:graphic>
      </p:graphicFrame>
      <p:graphicFrame>
        <p:nvGraphicFramePr>
          <p:cNvPr id="8" name="Tabelle 3">
            <a:extLst>
              <a:ext uri="{FF2B5EF4-FFF2-40B4-BE49-F238E27FC236}">
                <a16:creationId xmlns:a16="http://schemas.microsoft.com/office/drawing/2014/main" id="{CDD1811C-42D6-4E64-9F0B-4B5FCFF6526C}"/>
              </a:ext>
            </a:extLst>
          </p:cNvPr>
          <p:cNvGraphicFramePr>
            <a:graphicFrameLocks noGrp="1"/>
          </p:cNvGraphicFramePr>
          <p:nvPr/>
        </p:nvGraphicFramePr>
        <p:xfrm>
          <a:off x="1212778" y="5410490"/>
          <a:ext cx="10071106" cy="1097679"/>
        </p:xfrm>
        <a:graphic>
          <a:graphicData uri="http://schemas.openxmlformats.org/drawingml/2006/table">
            <a:tbl>
              <a:tblPr firstRow="1" bandRow="1">
                <a:tableStyleId>{5C22544A-7EE6-4342-B048-85BDC9FD1C3A}</a:tableStyleId>
              </a:tblPr>
              <a:tblGrid>
                <a:gridCol w="5310570">
                  <a:extLst>
                    <a:ext uri="{9D8B030D-6E8A-4147-A177-3AD203B41FA5}">
                      <a16:colId xmlns:a16="http://schemas.microsoft.com/office/drawing/2014/main" val="1249342351"/>
                    </a:ext>
                  </a:extLst>
                </a:gridCol>
                <a:gridCol w="2380268">
                  <a:extLst>
                    <a:ext uri="{9D8B030D-6E8A-4147-A177-3AD203B41FA5}">
                      <a16:colId xmlns:a16="http://schemas.microsoft.com/office/drawing/2014/main" val="2572049461"/>
                    </a:ext>
                  </a:extLst>
                </a:gridCol>
                <a:gridCol w="2380268">
                  <a:extLst>
                    <a:ext uri="{9D8B030D-6E8A-4147-A177-3AD203B41FA5}">
                      <a16:colId xmlns:a16="http://schemas.microsoft.com/office/drawing/2014/main" val="1688020155"/>
                    </a:ext>
                  </a:extLst>
                </a:gridCol>
              </a:tblGrid>
              <a:tr h="396639">
                <a:tc>
                  <a:txBody>
                    <a:bodyPr/>
                    <a:lstStyle/>
                    <a:p>
                      <a:r>
                        <a:rPr lang="de-DE" sz="1700" dirty="0"/>
                        <a:t>BARGELD- UND BANKEINLAGEN</a:t>
                      </a:r>
                      <a:endParaRPr lang="x-none" sz="1700" dirty="0"/>
                    </a:p>
                  </a:txBody>
                  <a:tcPr/>
                </a:tc>
                <a:tc>
                  <a:txBody>
                    <a:bodyPr/>
                    <a:lstStyle/>
                    <a:p>
                      <a:pPr algn="ctr"/>
                      <a:r>
                        <a:rPr lang="de-DE" sz="1700" dirty="0"/>
                        <a:t>31.12.2021</a:t>
                      </a:r>
                      <a:endParaRPr lang="x-none" sz="1700" dirty="0"/>
                    </a:p>
                  </a:txBody>
                  <a:tcPr/>
                </a:tc>
                <a:tc>
                  <a:txBody>
                    <a:bodyPr/>
                    <a:lstStyle/>
                    <a:p>
                      <a:pPr algn="ctr"/>
                      <a:r>
                        <a:rPr lang="de-DE" sz="1700" dirty="0"/>
                        <a:t>31.12.2020</a:t>
                      </a:r>
                      <a:endParaRPr lang="x-none" sz="1700" dirty="0"/>
                    </a:p>
                  </a:txBody>
                  <a:tcPr/>
                </a:tc>
                <a:extLst>
                  <a:ext uri="{0D108BD9-81ED-4DB2-BD59-A6C34878D82A}">
                    <a16:rowId xmlns:a16="http://schemas.microsoft.com/office/drawing/2014/main" val="1823597508"/>
                  </a:ext>
                </a:extLst>
              </a:tr>
              <a:tr h="336694">
                <a:tc>
                  <a:txBody>
                    <a:bodyPr/>
                    <a:lstStyle/>
                    <a:p>
                      <a:r>
                        <a:rPr lang="de-DE" sz="1700" dirty="0"/>
                        <a:t>BARGELD</a:t>
                      </a:r>
                      <a:endParaRPr lang="x-none" sz="1700" dirty="0"/>
                    </a:p>
                  </a:txBody>
                  <a:tcPr/>
                </a:tc>
                <a:tc>
                  <a:txBody>
                    <a:bodyPr/>
                    <a:lstStyle/>
                    <a:p>
                      <a:endParaRPr lang="x-none" sz="1700" dirty="0"/>
                    </a:p>
                  </a:txBody>
                  <a:tcPr/>
                </a:tc>
                <a:tc>
                  <a:txBody>
                    <a:bodyPr/>
                    <a:lstStyle/>
                    <a:p>
                      <a:endParaRPr lang="x-none" sz="1700" dirty="0"/>
                    </a:p>
                  </a:txBody>
                  <a:tcPr/>
                </a:tc>
                <a:extLst>
                  <a:ext uri="{0D108BD9-81ED-4DB2-BD59-A6C34878D82A}">
                    <a16:rowId xmlns:a16="http://schemas.microsoft.com/office/drawing/2014/main" val="1271171218"/>
                  </a:ext>
                </a:extLst>
              </a:tr>
              <a:tr h="336694">
                <a:tc>
                  <a:txBody>
                    <a:bodyPr/>
                    <a:lstStyle/>
                    <a:p>
                      <a:r>
                        <a:rPr lang="de-DE" sz="1700" dirty="0"/>
                        <a:t>BANK- POSTEINLAGEN</a:t>
                      </a:r>
                      <a:endParaRPr lang="x-none" sz="1700" dirty="0"/>
                    </a:p>
                  </a:txBody>
                  <a:tcPr/>
                </a:tc>
                <a:tc>
                  <a:txBody>
                    <a:bodyPr/>
                    <a:lstStyle/>
                    <a:p>
                      <a:endParaRPr lang="x-none" sz="1700" dirty="0"/>
                    </a:p>
                  </a:txBody>
                  <a:tcPr/>
                </a:tc>
                <a:tc>
                  <a:txBody>
                    <a:bodyPr/>
                    <a:lstStyle/>
                    <a:p>
                      <a:endParaRPr lang="x-none" sz="1700" dirty="0"/>
                    </a:p>
                  </a:txBody>
                  <a:tcPr/>
                </a:tc>
                <a:extLst>
                  <a:ext uri="{0D108BD9-81ED-4DB2-BD59-A6C34878D82A}">
                    <a16:rowId xmlns:a16="http://schemas.microsoft.com/office/drawing/2014/main" val="3091854237"/>
                  </a:ext>
                </a:extLst>
              </a:tr>
            </a:tbl>
          </a:graphicData>
        </a:graphic>
      </p:graphicFrame>
    </p:spTree>
    <p:extLst>
      <p:ext uri="{BB962C8B-B14F-4D97-AF65-F5344CB8AC3E}">
        <p14:creationId xmlns:p14="http://schemas.microsoft.com/office/powerpoint/2010/main" val="404629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JAHRESABRECHNUNG</a:t>
            </a:r>
            <a:endParaRPr lang="de-DE" sz="2700" dirty="0">
              <a:solidFill>
                <a:schemeClr val="tx1"/>
              </a:solidFill>
            </a:endParaRP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Grundregeln</a:t>
              </a:r>
              <a:endParaRPr lang="de-DE" dirty="0">
                <a:solidFill>
                  <a:schemeClr val="tx1"/>
                </a:solidFill>
              </a:endParaRPr>
            </a:p>
          </p:txBody>
        </p:sp>
      </p:grpSp>
      <p:sp>
        <p:nvSpPr>
          <p:cNvPr id="12" name="Textfeld 11"/>
          <p:cNvSpPr txBox="1"/>
          <p:nvPr/>
        </p:nvSpPr>
        <p:spPr>
          <a:xfrm>
            <a:off x="520535" y="2480784"/>
            <a:ext cx="11150929" cy="2970044"/>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de-DE" dirty="0">
                <a:solidFill>
                  <a:schemeClr val="bg1"/>
                </a:solidFill>
              </a:rPr>
              <a:t>Die Rechnungslegung erfolgt nach dem in der Satzung vorgesehenen Haushaltsjahr</a:t>
            </a:r>
          </a:p>
          <a:p>
            <a:pPr marL="285750" lvl="0" indent="-285750">
              <a:spcAft>
                <a:spcPts val="600"/>
              </a:spcAft>
              <a:buFont typeface="Arial" panose="020B0604020202020204" pitchFamily="34" charset="0"/>
              <a:buChar char="•"/>
            </a:pPr>
            <a:r>
              <a:rPr lang="de-DE" dirty="0">
                <a:solidFill>
                  <a:schemeClr val="bg1"/>
                </a:solidFill>
              </a:rPr>
              <a:t>Für jeden Eingangs- und Ausgangsposten ist der entsprechende Betrag des Vorjahres anzugeben</a:t>
            </a:r>
          </a:p>
          <a:p>
            <a:pPr marL="285750" lvl="0" indent="-285750">
              <a:spcAft>
                <a:spcPts val="600"/>
              </a:spcAft>
              <a:buFont typeface="Arial" panose="020B0604020202020204" pitchFamily="34" charset="0"/>
              <a:buChar char="•"/>
            </a:pPr>
            <a:r>
              <a:rPr lang="de-DE" dirty="0">
                <a:solidFill>
                  <a:schemeClr val="bg1"/>
                </a:solidFill>
              </a:rPr>
              <a:t>Gemäß Kassaprinzip: Eingänge – Ausgänge = Liquidität am Ende des Berichtsjahres - Liquidität zu Beginn </a:t>
            </a:r>
          </a:p>
          <a:p>
            <a:pPr marL="285750" lvl="0" indent="-285750">
              <a:spcAft>
                <a:spcPts val="600"/>
              </a:spcAft>
              <a:buFont typeface="Arial" panose="020B0604020202020204" pitchFamily="34" charset="0"/>
              <a:buChar char="•"/>
            </a:pPr>
            <a:r>
              <a:rPr lang="de-DE" dirty="0">
                <a:solidFill>
                  <a:schemeClr val="bg1"/>
                </a:solidFill>
              </a:rPr>
              <a:t>Die Einkaufsbelege müssen in chronologischer Reihenfolge durchnummeriert und zehn Jahre lang aufbewahrt werden.</a:t>
            </a:r>
          </a:p>
          <a:p>
            <a:pPr marL="285750" lvl="0" indent="-285750">
              <a:spcAft>
                <a:spcPts val="600"/>
              </a:spcAft>
              <a:buFont typeface="Arial" panose="020B0604020202020204" pitchFamily="34" charset="0"/>
              <a:buChar char="•"/>
            </a:pPr>
            <a:r>
              <a:rPr lang="de-DE" dirty="0">
                <a:solidFill>
                  <a:schemeClr val="bg1"/>
                </a:solidFill>
              </a:rPr>
              <a:t>Der Jahresabschluss muss vom Vorstand erstellt, vom Kontrollorgan (falls vorhanden) bestätigt, von der Mitgliederversammlung genehmigt und beim RUNTS hinterlegt sowie veröffentlicht werden.</a:t>
            </a:r>
          </a:p>
          <a:p>
            <a:pPr marL="285750" lvl="0" indent="-285750">
              <a:spcAft>
                <a:spcPts val="600"/>
              </a:spcAft>
              <a:buFont typeface="Arial" panose="020B0604020202020204" pitchFamily="34" charset="0"/>
              <a:buChar char="•"/>
            </a:pPr>
            <a:r>
              <a:rPr lang="de-DE" dirty="0">
                <a:solidFill>
                  <a:schemeClr val="bg1"/>
                </a:solidFill>
              </a:rPr>
              <a:t>Das Abrechnungsmodell ist vordefiniert und nicht veränderbar; es ist höchstens möglich, die Posten weiter zu untergliedern, allerdings ohne den Gesamtposten zu eliminieren</a:t>
            </a:r>
            <a:endParaRPr lang="it-IT" dirty="0">
              <a:solidFill>
                <a:schemeClr val="bg1"/>
              </a:solidFill>
            </a:endParaRPr>
          </a:p>
        </p:txBody>
      </p:sp>
    </p:spTree>
    <p:extLst>
      <p:ext uri="{BB962C8B-B14F-4D97-AF65-F5344CB8AC3E}">
        <p14:creationId xmlns:p14="http://schemas.microsoft.com/office/powerpoint/2010/main" val="93418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VEREINSBÜCHER UND REGISTER</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Vereinsbücher</a:t>
              </a:r>
            </a:p>
          </p:txBody>
        </p:sp>
      </p:grpSp>
      <p:sp>
        <p:nvSpPr>
          <p:cNvPr id="12" name="Textfeld 11">
            <a:extLst>
              <a:ext uri="{FF2B5EF4-FFF2-40B4-BE49-F238E27FC236}">
                <a16:creationId xmlns:a16="http://schemas.microsoft.com/office/drawing/2014/main" id="{A57A6E48-D7E4-4A0E-9D6B-39BB48A02753}"/>
              </a:ext>
            </a:extLst>
          </p:cNvPr>
          <p:cNvSpPr txBox="1"/>
          <p:nvPr/>
        </p:nvSpPr>
        <p:spPr>
          <a:xfrm>
            <a:off x="704043" y="2251077"/>
            <a:ext cx="10783913" cy="3831818"/>
          </a:xfrm>
          <a:prstGeom prst="rect">
            <a:avLst/>
          </a:prstGeom>
          <a:noFill/>
        </p:spPr>
        <p:txBody>
          <a:bodyPr wrap="square" rtlCol="0">
            <a:spAutoFit/>
          </a:bodyPr>
          <a:lstStyle/>
          <a:p>
            <a:pPr>
              <a:spcAft>
                <a:spcPts val="600"/>
              </a:spcAft>
            </a:pPr>
            <a:r>
              <a:rPr lang="de-DE" dirty="0">
                <a:solidFill>
                  <a:schemeClr val="bg1"/>
                </a:solidFill>
              </a:rPr>
              <a:t>Anders als in der Vergangenheit ist im Artikel 15 des KDS für die Körperschaften des Dritten Sektors eine allgemeine Verpflichtung vorgesehen, folgende Bücher zu führen:</a:t>
            </a:r>
          </a:p>
          <a:p>
            <a:pPr marL="285750" indent="-285750">
              <a:spcAft>
                <a:spcPts val="600"/>
              </a:spcAft>
              <a:buFont typeface="Wingdings" panose="05000000000000000000" pitchFamily="2" charset="2"/>
              <a:buChar char="Ø"/>
            </a:pPr>
            <a:r>
              <a:rPr lang="de-DE" u="sng" dirty="0">
                <a:solidFill>
                  <a:schemeClr val="bg1"/>
                </a:solidFill>
              </a:rPr>
              <a:t>Mitgliederverzeichnis</a:t>
            </a:r>
            <a:r>
              <a:rPr lang="de-DE" dirty="0">
                <a:solidFill>
                  <a:schemeClr val="bg1"/>
                </a:solidFill>
              </a:rPr>
              <a:t>; </a:t>
            </a:r>
          </a:p>
          <a:p>
            <a:pPr marL="285750" indent="-285750">
              <a:spcAft>
                <a:spcPts val="600"/>
              </a:spcAft>
              <a:buFont typeface="Wingdings" panose="05000000000000000000" pitchFamily="2" charset="2"/>
              <a:buChar char="Ø"/>
            </a:pPr>
            <a:r>
              <a:rPr lang="de-DE" u="sng" dirty="0">
                <a:solidFill>
                  <a:schemeClr val="bg1"/>
                </a:solidFill>
              </a:rPr>
              <a:t>Buch der Sitzungen des Vorstandes</a:t>
            </a:r>
            <a:r>
              <a:rPr lang="de-DE" dirty="0">
                <a:solidFill>
                  <a:schemeClr val="bg1"/>
                </a:solidFill>
              </a:rPr>
              <a:t>;</a:t>
            </a:r>
          </a:p>
          <a:p>
            <a:pPr marL="285750" indent="-285750">
              <a:spcAft>
                <a:spcPts val="600"/>
              </a:spcAft>
              <a:buFont typeface="Wingdings" panose="05000000000000000000" pitchFamily="2" charset="2"/>
              <a:buChar char="Ø"/>
            </a:pPr>
            <a:r>
              <a:rPr lang="de-DE" u="sng" dirty="0">
                <a:solidFill>
                  <a:schemeClr val="bg1"/>
                </a:solidFill>
              </a:rPr>
              <a:t>Buch der Mitgliederversammlung</a:t>
            </a:r>
            <a:r>
              <a:rPr lang="de-DE" dirty="0">
                <a:solidFill>
                  <a:schemeClr val="bg1"/>
                </a:solidFill>
              </a:rPr>
              <a:t>;</a:t>
            </a:r>
          </a:p>
          <a:p>
            <a:pPr indent="-285750">
              <a:spcAft>
                <a:spcPts val="600"/>
              </a:spcAft>
              <a:buFont typeface="Wingdings" panose="05000000000000000000" pitchFamily="2" charset="2"/>
              <a:buChar char="Ø"/>
            </a:pPr>
            <a:r>
              <a:rPr lang="de-DE" u="sng" dirty="0">
                <a:solidFill>
                  <a:schemeClr val="bg1"/>
                </a:solidFill>
              </a:rPr>
              <a:t>Buch des Kontrollorgans </a:t>
            </a:r>
            <a:r>
              <a:rPr lang="de-DE" dirty="0">
                <a:solidFill>
                  <a:schemeClr val="bg1"/>
                </a:solidFill>
              </a:rPr>
              <a:t>(falls eingerichtet)</a:t>
            </a:r>
          </a:p>
          <a:p>
            <a:pPr indent="-285750">
              <a:spcAft>
                <a:spcPts val="600"/>
              </a:spcAft>
              <a:buFont typeface="Wingdings" panose="05000000000000000000" pitchFamily="2" charset="2"/>
              <a:buChar char="Ø"/>
            </a:pPr>
            <a:r>
              <a:rPr lang="de-DE" u="sng" dirty="0">
                <a:solidFill>
                  <a:schemeClr val="bg1"/>
                </a:solidFill>
              </a:rPr>
              <a:t>Buch des Schiedsgerichts </a:t>
            </a:r>
            <a:r>
              <a:rPr lang="de-DE" dirty="0">
                <a:solidFill>
                  <a:schemeClr val="bg1"/>
                </a:solidFill>
              </a:rPr>
              <a:t>(falls eingerichtet).</a:t>
            </a:r>
          </a:p>
          <a:p>
            <a:pPr>
              <a:spcAft>
                <a:spcPts val="600"/>
              </a:spcAft>
            </a:pPr>
            <a:endParaRPr lang="de-DE" dirty="0">
              <a:solidFill>
                <a:schemeClr val="bg1"/>
              </a:solidFill>
            </a:endParaRPr>
          </a:p>
          <a:p>
            <a:pPr>
              <a:spcAft>
                <a:spcPts val="600"/>
              </a:spcAft>
            </a:pPr>
            <a:r>
              <a:rPr lang="de-DE" dirty="0">
                <a:solidFill>
                  <a:schemeClr val="bg1"/>
                </a:solidFill>
              </a:rPr>
              <a:t>Zur Führung dieser Bücher ist vom Kodex weder eine Form noch eine Beglaubigung (Vidimation) vorgesehen.</a:t>
            </a:r>
          </a:p>
          <a:p>
            <a:pPr>
              <a:spcAft>
                <a:spcPts val="600"/>
              </a:spcAft>
            </a:pPr>
            <a:r>
              <a:rPr lang="de-DE" dirty="0">
                <a:solidFill>
                  <a:schemeClr val="bg1"/>
                </a:solidFill>
              </a:rPr>
              <a:t>Der Jahresabschluss wird in der Regel als Anlage zum Protokoll der Mitgliederversammlung eingedruckt.</a:t>
            </a:r>
          </a:p>
          <a:p>
            <a:pPr>
              <a:spcAft>
                <a:spcPts val="600"/>
              </a:spcAft>
            </a:pPr>
            <a:r>
              <a:rPr lang="de-DE" dirty="0">
                <a:solidFill>
                  <a:schemeClr val="bg1"/>
                </a:solidFill>
              </a:rPr>
              <a:t>Die Mitglieder sind berechtigt, in die Vereinsbücher einzusehen.</a:t>
            </a:r>
          </a:p>
        </p:txBody>
      </p:sp>
    </p:spTree>
    <p:extLst>
      <p:ext uri="{BB962C8B-B14F-4D97-AF65-F5344CB8AC3E}">
        <p14:creationId xmlns:p14="http://schemas.microsoft.com/office/powerpoint/2010/main" val="36627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VEREINSBÜCHER UND REGISTER</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Mitgliederverzeichnis</a:t>
              </a:r>
            </a:p>
          </p:txBody>
        </p:sp>
      </p:grpSp>
      <p:sp>
        <p:nvSpPr>
          <p:cNvPr id="12" name="Textfeld 11">
            <a:extLst>
              <a:ext uri="{FF2B5EF4-FFF2-40B4-BE49-F238E27FC236}">
                <a16:creationId xmlns:a16="http://schemas.microsoft.com/office/drawing/2014/main" id="{A57A6E48-D7E4-4A0E-9D6B-39BB48A02753}"/>
              </a:ext>
            </a:extLst>
          </p:cNvPr>
          <p:cNvSpPr txBox="1"/>
          <p:nvPr/>
        </p:nvSpPr>
        <p:spPr>
          <a:xfrm>
            <a:off x="704043" y="1864578"/>
            <a:ext cx="10783913" cy="1954381"/>
          </a:xfrm>
          <a:prstGeom prst="rect">
            <a:avLst/>
          </a:prstGeom>
          <a:noFill/>
        </p:spPr>
        <p:txBody>
          <a:bodyPr wrap="square" rtlCol="0">
            <a:spAutoFit/>
          </a:bodyPr>
          <a:lstStyle/>
          <a:p>
            <a:pPr>
              <a:spcAft>
                <a:spcPts val="600"/>
              </a:spcAft>
            </a:pPr>
            <a:r>
              <a:rPr lang="de-DE" dirty="0">
                <a:solidFill>
                  <a:schemeClr val="bg1"/>
                </a:solidFill>
              </a:rPr>
              <a:t>Im Unterschied zu den anderen Büchern, kann das Mitgliederverzeichnis </a:t>
            </a:r>
            <a:r>
              <a:rPr lang="de-DE" u="sng" dirty="0">
                <a:solidFill>
                  <a:schemeClr val="bg1"/>
                </a:solidFill>
              </a:rPr>
              <a:t>auch in digitaler Form </a:t>
            </a:r>
            <a:r>
              <a:rPr lang="de-DE" dirty="0">
                <a:solidFill>
                  <a:schemeClr val="bg1"/>
                </a:solidFill>
              </a:rPr>
              <a:t>geführt werden.</a:t>
            </a:r>
          </a:p>
          <a:p>
            <a:pPr>
              <a:spcAft>
                <a:spcPts val="600"/>
              </a:spcAft>
            </a:pPr>
            <a:r>
              <a:rPr lang="de-DE" dirty="0">
                <a:solidFill>
                  <a:schemeClr val="bg1"/>
                </a:solidFill>
              </a:rPr>
              <a:t>Dieses muss nur jederzeit ausdruckbar sein.</a:t>
            </a:r>
          </a:p>
          <a:p>
            <a:pPr>
              <a:spcAft>
                <a:spcPts val="600"/>
              </a:spcAft>
            </a:pPr>
            <a:r>
              <a:rPr lang="de-DE" dirty="0">
                <a:solidFill>
                  <a:schemeClr val="bg1"/>
                </a:solidFill>
              </a:rPr>
              <a:t>Aus dem Verzeichnis geht hervor, wer bei der Mitgliederversammlung stimmberechtigt ist.</a:t>
            </a:r>
          </a:p>
          <a:p>
            <a:pPr>
              <a:spcAft>
                <a:spcPts val="600"/>
              </a:spcAft>
            </a:pPr>
            <a:r>
              <a:rPr lang="de-DE" dirty="0">
                <a:solidFill>
                  <a:schemeClr val="bg1"/>
                </a:solidFill>
              </a:rPr>
              <a:t>Achtung: das Verzeichnis unterliegt den </a:t>
            </a:r>
            <a:r>
              <a:rPr lang="de-DE" u="sng" dirty="0">
                <a:solidFill>
                  <a:schemeClr val="bg1"/>
                </a:solidFill>
              </a:rPr>
              <a:t>Privacy-Regelungen</a:t>
            </a:r>
          </a:p>
          <a:p>
            <a:pPr>
              <a:spcAft>
                <a:spcPts val="600"/>
              </a:spcAft>
            </a:pPr>
            <a:endParaRPr lang="de-DE" sz="600" dirty="0">
              <a:solidFill>
                <a:schemeClr val="bg1"/>
              </a:solidFill>
            </a:endParaRPr>
          </a:p>
          <a:p>
            <a:pPr>
              <a:spcAft>
                <a:spcPts val="600"/>
              </a:spcAft>
            </a:pPr>
            <a:r>
              <a:rPr lang="de-DE" u="sng" dirty="0">
                <a:solidFill>
                  <a:schemeClr val="bg1"/>
                </a:solidFill>
              </a:rPr>
              <a:t>Inhalt:</a:t>
            </a:r>
          </a:p>
        </p:txBody>
      </p:sp>
      <p:graphicFrame>
        <p:nvGraphicFramePr>
          <p:cNvPr id="3" name="Tabelle 2">
            <a:extLst>
              <a:ext uri="{FF2B5EF4-FFF2-40B4-BE49-F238E27FC236}">
                <a16:creationId xmlns:a16="http://schemas.microsoft.com/office/drawing/2014/main" id="{13966E88-D105-4AC8-ABF6-0D4BD6EAA9FE}"/>
              </a:ext>
            </a:extLst>
          </p:cNvPr>
          <p:cNvGraphicFramePr>
            <a:graphicFrameLocks noGrp="1"/>
          </p:cNvGraphicFramePr>
          <p:nvPr/>
        </p:nvGraphicFramePr>
        <p:xfrm>
          <a:off x="817787" y="3818959"/>
          <a:ext cx="10556423" cy="2283088"/>
        </p:xfrm>
        <a:graphic>
          <a:graphicData uri="http://schemas.openxmlformats.org/drawingml/2006/table">
            <a:tbl>
              <a:tblPr>
                <a:tableStyleId>{5C22544A-7EE6-4342-B048-85BDC9FD1C3A}</a:tableStyleId>
              </a:tblPr>
              <a:tblGrid>
                <a:gridCol w="310881">
                  <a:extLst>
                    <a:ext uri="{9D8B030D-6E8A-4147-A177-3AD203B41FA5}">
                      <a16:colId xmlns:a16="http://schemas.microsoft.com/office/drawing/2014/main" val="3977556465"/>
                    </a:ext>
                  </a:extLst>
                </a:gridCol>
                <a:gridCol w="621761">
                  <a:extLst>
                    <a:ext uri="{9D8B030D-6E8A-4147-A177-3AD203B41FA5}">
                      <a16:colId xmlns:a16="http://schemas.microsoft.com/office/drawing/2014/main" val="3477357504"/>
                    </a:ext>
                  </a:extLst>
                </a:gridCol>
                <a:gridCol w="671634">
                  <a:extLst>
                    <a:ext uri="{9D8B030D-6E8A-4147-A177-3AD203B41FA5}">
                      <a16:colId xmlns:a16="http://schemas.microsoft.com/office/drawing/2014/main" val="3732734093"/>
                    </a:ext>
                  </a:extLst>
                </a:gridCol>
                <a:gridCol w="598922">
                  <a:extLst>
                    <a:ext uri="{9D8B030D-6E8A-4147-A177-3AD203B41FA5}">
                      <a16:colId xmlns:a16="http://schemas.microsoft.com/office/drawing/2014/main" val="3107516852"/>
                    </a:ext>
                  </a:extLst>
                </a:gridCol>
                <a:gridCol w="838026">
                  <a:extLst>
                    <a:ext uri="{9D8B030D-6E8A-4147-A177-3AD203B41FA5}">
                      <a16:colId xmlns:a16="http://schemas.microsoft.com/office/drawing/2014/main" val="2164191579"/>
                    </a:ext>
                  </a:extLst>
                </a:gridCol>
                <a:gridCol w="1135390">
                  <a:extLst>
                    <a:ext uri="{9D8B030D-6E8A-4147-A177-3AD203B41FA5}">
                      <a16:colId xmlns:a16="http://schemas.microsoft.com/office/drawing/2014/main" val="3693472325"/>
                    </a:ext>
                  </a:extLst>
                </a:gridCol>
                <a:gridCol w="621761">
                  <a:extLst>
                    <a:ext uri="{9D8B030D-6E8A-4147-A177-3AD203B41FA5}">
                      <a16:colId xmlns:a16="http://schemas.microsoft.com/office/drawing/2014/main" val="1629030772"/>
                    </a:ext>
                  </a:extLst>
                </a:gridCol>
                <a:gridCol w="689344">
                  <a:extLst>
                    <a:ext uri="{9D8B030D-6E8A-4147-A177-3AD203B41FA5}">
                      <a16:colId xmlns:a16="http://schemas.microsoft.com/office/drawing/2014/main" val="1245690066"/>
                    </a:ext>
                  </a:extLst>
                </a:gridCol>
                <a:gridCol w="405497">
                  <a:extLst>
                    <a:ext uri="{9D8B030D-6E8A-4147-A177-3AD203B41FA5}">
                      <a16:colId xmlns:a16="http://schemas.microsoft.com/office/drawing/2014/main" val="3547470994"/>
                    </a:ext>
                  </a:extLst>
                </a:gridCol>
                <a:gridCol w="1543840">
                  <a:extLst>
                    <a:ext uri="{9D8B030D-6E8A-4147-A177-3AD203B41FA5}">
                      <a16:colId xmlns:a16="http://schemas.microsoft.com/office/drawing/2014/main" val="3014062883"/>
                    </a:ext>
                  </a:extLst>
                </a:gridCol>
                <a:gridCol w="1495178">
                  <a:extLst>
                    <a:ext uri="{9D8B030D-6E8A-4147-A177-3AD203B41FA5}">
                      <a16:colId xmlns:a16="http://schemas.microsoft.com/office/drawing/2014/main" val="2203303852"/>
                    </a:ext>
                  </a:extLst>
                </a:gridCol>
                <a:gridCol w="886916">
                  <a:extLst>
                    <a:ext uri="{9D8B030D-6E8A-4147-A177-3AD203B41FA5}">
                      <a16:colId xmlns:a16="http://schemas.microsoft.com/office/drawing/2014/main" val="1984247285"/>
                    </a:ext>
                  </a:extLst>
                </a:gridCol>
                <a:gridCol w="737273">
                  <a:extLst>
                    <a:ext uri="{9D8B030D-6E8A-4147-A177-3AD203B41FA5}">
                      <a16:colId xmlns:a16="http://schemas.microsoft.com/office/drawing/2014/main" val="1512157922"/>
                    </a:ext>
                  </a:extLst>
                </a:gridCol>
              </a:tblGrid>
              <a:tr h="779820">
                <a:tc>
                  <a:txBody>
                    <a:bodyPr/>
                    <a:lstStyle/>
                    <a:p>
                      <a:pPr algn="ctr" fontAlgn="ctr"/>
                      <a:r>
                        <a:rPr lang="de-DE" sz="1200" b="1" u="none" strike="noStrike" dirty="0">
                          <a:effectLst/>
                          <a:latin typeface="+mj-lt"/>
                        </a:rPr>
                        <a:t>N.</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Vorname </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Nach-name</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Geburts-ort</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Geburts-datum</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Adresse</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PLZ</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Ort</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Prov.</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Steuernummer</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err="1">
                          <a:effectLst/>
                          <a:latin typeface="+mj-lt"/>
                        </a:rPr>
                        <a:t>E-mail</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de-DE" sz="1200" b="1" u="none" strike="noStrike" dirty="0">
                          <a:effectLst/>
                          <a:latin typeface="+mj-lt"/>
                        </a:rPr>
                        <a:t>Telefon</a:t>
                      </a:r>
                      <a:endParaRPr lang="de-DE" sz="1200" b="1" i="0" u="none" strike="noStrike" dirty="0">
                        <a:effectLst/>
                        <a:latin typeface="+mj-lt"/>
                      </a:endParaRPr>
                    </a:p>
                  </a:txBody>
                  <a:tcPr marL="6264" marR="6264" marT="6264" marB="0" anchor="ctr">
                    <a:solidFill>
                      <a:schemeClr val="bg2">
                        <a:lumMod val="60000"/>
                        <a:lumOff val="40000"/>
                      </a:schemeClr>
                    </a:solidFill>
                  </a:tcPr>
                </a:tc>
                <a:tc>
                  <a:txBody>
                    <a:bodyPr/>
                    <a:lstStyle/>
                    <a:p>
                      <a:pPr algn="ctr" fontAlgn="ctr"/>
                      <a:r>
                        <a:rPr lang="it-IT" sz="1200" b="1" u="none" strike="noStrike" dirty="0" err="1">
                          <a:effectLst/>
                          <a:latin typeface="+mj-lt"/>
                        </a:rPr>
                        <a:t>Zahlung</a:t>
                      </a:r>
                      <a:r>
                        <a:rPr lang="it-IT" sz="1200" b="1" u="none" strike="noStrike" dirty="0">
                          <a:effectLst/>
                          <a:latin typeface="+mj-lt"/>
                        </a:rPr>
                        <a:t> </a:t>
                      </a:r>
                      <a:r>
                        <a:rPr lang="it-IT" sz="1200" b="1" u="none" strike="noStrike" dirty="0" err="1">
                          <a:effectLst/>
                          <a:latin typeface="+mj-lt"/>
                        </a:rPr>
                        <a:t>Mitglieds-beitrag</a:t>
                      </a:r>
                      <a:endParaRPr lang="it-IT" sz="1200" b="1" i="0" u="none" strike="noStrike" dirty="0">
                        <a:effectLst/>
                        <a:latin typeface="+mj-lt"/>
                      </a:endParaRPr>
                    </a:p>
                  </a:txBody>
                  <a:tcPr marL="6264" marR="6264" marT="6264" marB="0" anchor="ctr">
                    <a:solidFill>
                      <a:schemeClr val="bg2">
                        <a:lumMod val="60000"/>
                        <a:lumOff val="40000"/>
                      </a:schemeClr>
                    </a:solidFill>
                  </a:tcPr>
                </a:tc>
                <a:extLst>
                  <a:ext uri="{0D108BD9-81ED-4DB2-BD59-A6C34878D82A}">
                    <a16:rowId xmlns:a16="http://schemas.microsoft.com/office/drawing/2014/main" val="213510119"/>
                  </a:ext>
                </a:extLst>
              </a:tr>
              <a:tr h="375817">
                <a:tc>
                  <a:txBody>
                    <a:bodyPr/>
                    <a:lstStyle/>
                    <a:p>
                      <a:pPr algn="ctr" fontAlgn="ctr"/>
                      <a:r>
                        <a:rPr lang="de-DE" sz="1100" u="none" strike="noStrike">
                          <a:effectLst/>
                          <a:latin typeface="+mj-lt"/>
                        </a:rPr>
                        <a:t>1</a:t>
                      </a:r>
                      <a:endParaRPr lang="de-DE" sz="1100" b="1" i="0" u="none" strike="noStrike">
                        <a:effectLst/>
                        <a:latin typeface="+mj-lt"/>
                      </a:endParaRPr>
                    </a:p>
                  </a:txBody>
                  <a:tcPr marL="6264" marR="6264" marT="6264" marB="0" anchor="ctr"/>
                </a:tc>
                <a:tc>
                  <a:txBody>
                    <a:bodyPr/>
                    <a:lstStyle/>
                    <a:p>
                      <a:pPr algn="ctr" fontAlgn="ctr"/>
                      <a:r>
                        <a:rPr lang="de-DE" sz="1100" u="none" strike="noStrike" dirty="0">
                          <a:effectLst/>
                          <a:latin typeface="+mj-lt"/>
                        </a:rPr>
                        <a:t>Thomas</a:t>
                      </a:r>
                      <a:endParaRPr lang="de-DE" sz="1100" b="0" i="0" u="none" strike="noStrike" dirty="0">
                        <a:effectLst/>
                        <a:latin typeface="+mj-lt"/>
                      </a:endParaRPr>
                    </a:p>
                  </a:txBody>
                  <a:tcPr marL="6264" marR="6264" marT="6264" marB="0" anchor="ctr"/>
                </a:tc>
                <a:tc>
                  <a:txBody>
                    <a:bodyPr/>
                    <a:lstStyle/>
                    <a:p>
                      <a:pPr algn="ctr" fontAlgn="ctr"/>
                      <a:r>
                        <a:rPr lang="de-DE" sz="1100" u="none" strike="noStrike" dirty="0">
                          <a:effectLst/>
                          <a:latin typeface="+mj-lt"/>
                        </a:rPr>
                        <a:t>Girotto</a:t>
                      </a:r>
                      <a:endParaRPr lang="de-DE" sz="1100" b="0" i="0" u="none" strike="noStrike" dirty="0">
                        <a:effectLst/>
                        <a:latin typeface="+mj-lt"/>
                      </a:endParaRPr>
                    </a:p>
                  </a:txBody>
                  <a:tcPr marL="6264" marR="6264" marT="6264" marB="0" anchor="ctr"/>
                </a:tc>
                <a:tc>
                  <a:txBody>
                    <a:bodyPr/>
                    <a:lstStyle/>
                    <a:p>
                      <a:pPr algn="ctr" fontAlgn="ctr"/>
                      <a:r>
                        <a:rPr lang="de-DE" sz="1100" b="0" i="0" u="none" strike="noStrike" dirty="0">
                          <a:effectLst/>
                          <a:latin typeface="+mj-lt"/>
                        </a:rPr>
                        <a:t>Bozen</a:t>
                      </a:r>
                    </a:p>
                  </a:txBody>
                  <a:tcPr marL="6264" marR="6264" marT="6264" marB="0" anchor="ctr"/>
                </a:tc>
                <a:tc>
                  <a:txBody>
                    <a:bodyPr/>
                    <a:lstStyle/>
                    <a:p>
                      <a:pPr algn="ctr" fontAlgn="ctr"/>
                      <a:r>
                        <a:rPr lang="de-DE" sz="1100" b="0" i="0" u="none" strike="noStrike" dirty="0">
                          <a:effectLst/>
                          <a:latin typeface="+mj-lt"/>
                        </a:rPr>
                        <a:t>11/05/1980</a:t>
                      </a:r>
                    </a:p>
                  </a:txBody>
                  <a:tcPr marL="6264" marR="6264" marT="6264" marB="0" anchor="ctr"/>
                </a:tc>
                <a:tc>
                  <a:txBody>
                    <a:bodyPr/>
                    <a:lstStyle/>
                    <a:p>
                      <a:pPr algn="ctr" fontAlgn="ctr"/>
                      <a:r>
                        <a:rPr lang="de-DE" sz="1100" b="0" i="0" u="none" strike="noStrike" dirty="0" err="1">
                          <a:effectLst/>
                          <a:latin typeface="+mj-lt"/>
                        </a:rPr>
                        <a:t>Baristr</a:t>
                      </a:r>
                      <a:r>
                        <a:rPr lang="de-DE" sz="1100" b="0" i="0" u="none" strike="noStrike" dirty="0">
                          <a:effectLst/>
                          <a:latin typeface="+mj-lt"/>
                        </a:rPr>
                        <a:t>. 46</a:t>
                      </a:r>
                    </a:p>
                  </a:txBody>
                  <a:tcPr marL="6264" marR="6264" marT="6264" marB="0" anchor="ctr"/>
                </a:tc>
                <a:tc>
                  <a:txBody>
                    <a:bodyPr/>
                    <a:lstStyle/>
                    <a:p>
                      <a:pPr algn="ctr" fontAlgn="ctr"/>
                      <a:r>
                        <a:rPr lang="de-DE" sz="1100" b="0" i="0" u="none" strike="noStrike" dirty="0">
                          <a:effectLst/>
                          <a:latin typeface="+mj-lt"/>
                        </a:rPr>
                        <a:t>39100</a:t>
                      </a:r>
                    </a:p>
                  </a:txBody>
                  <a:tcPr marL="6264" marR="6264" marT="6264" marB="0" anchor="ctr"/>
                </a:tc>
                <a:tc>
                  <a:txBody>
                    <a:bodyPr/>
                    <a:lstStyle/>
                    <a:p>
                      <a:pPr algn="ctr" fontAlgn="ctr"/>
                      <a:r>
                        <a:rPr lang="de-DE" sz="1100" b="0" i="0" u="none" strike="noStrike" dirty="0">
                          <a:effectLst/>
                          <a:latin typeface="+mj-lt"/>
                        </a:rPr>
                        <a:t>Bozen</a:t>
                      </a:r>
                    </a:p>
                  </a:txBody>
                  <a:tcPr marL="6264" marR="6264" marT="6264" marB="0" anchor="ctr"/>
                </a:tc>
                <a:tc>
                  <a:txBody>
                    <a:bodyPr/>
                    <a:lstStyle/>
                    <a:p>
                      <a:pPr algn="ctr" fontAlgn="ctr"/>
                      <a:r>
                        <a:rPr lang="de-DE" sz="1100" b="0" i="0" u="none" strike="noStrike" dirty="0">
                          <a:effectLst/>
                          <a:latin typeface="+mj-lt"/>
                        </a:rPr>
                        <a:t>BZ</a:t>
                      </a:r>
                    </a:p>
                  </a:txBody>
                  <a:tcPr marL="6264" marR="6264" marT="6264" marB="0" anchor="ctr"/>
                </a:tc>
                <a:tc>
                  <a:txBody>
                    <a:bodyPr/>
                    <a:lstStyle/>
                    <a:p>
                      <a:pPr algn="ctr" fontAlgn="ctr"/>
                      <a:r>
                        <a:rPr lang="de-DE" sz="1100" b="0" i="0" u="none" strike="noStrike" dirty="0">
                          <a:effectLst/>
                          <a:latin typeface="+mj-lt"/>
                        </a:rPr>
                        <a:t>GRTTMS80E11A952F</a:t>
                      </a:r>
                    </a:p>
                  </a:txBody>
                  <a:tcPr marL="6264" marR="6264" marT="6264" marB="0" anchor="ctr"/>
                </a:tc>
                <a:tc>
                  <a:txBody>
                    <a:bodyPr/>
                    <a:lstStyle/>
                    <a:p>
                      <a:pPr algn="ctr" fontAlgn="ctr"/>
                      <a:r>
                        <a:rPr lang="de-DE" sz="1100" b="0" i="0" u="sng" strike="noStrike" dirty="0">
                          <a:solidFill>
                            <a:srgbClr val="0000FF"/>
                          </a:solidFill>
                          <a:effectLst/>
                          <a:latin typeface="+mj-lt"/>
                        </a:rPr>
                        <a:t>thomasgir@gmail.uk</a:t>
                      </a:r>
                    </a:p>
                  </a:txBody>
                  <a:tcPr marL="6264" marR="6264" marT="6264" marB="0" anchor="ctr"/>
                </a:tc>
                <a:tc>
                  <a:txBody>
                    <a:bodyPr/>
                    <a:lstStyle/>
                    <a:p>
                      <a:pPr algn="ctr" fontAlgn="ctr"/>
                      <a:r>
                        <a:rPr lang="de-DE" sz="1100" b="0" i="0" u="none" strike="noStrike" dirty="0">
                          <a:effectLst/>
                          <a:latin typeface="+mj-lt"/>
                        </a:rPr>
                        <a:t>347 5765218</a:t>
                      </a:r>
                    </a:p>
                  </a:txBody>
                  <a:tcPr marL="6264" marR="6264" marT="6264" marB="0" anchor="ctr"/>
                </a:tc>
                <a:tc>
                  <a:txBody>
                    <a:bodyPr/>
                    <a:lstStyle/>
                    <a:p>
                      <a:pPr algn="ctr" fontAlgn="ctr"/>
                      <a:r>
                        <a:rPr lang="de-DE" sz="1100" b="0" i="0" u="none" strike="noStrike" dirty="0">
                          <a:effectLst/>
                          <a:latin typeface="+mj-lt"/>
                        </a:rPr>
                        <a:t>15/03/2021</a:t>
                      </a:r>
                    </a:p>
                  </a:txBody>
                  <a:tcPr marL="6264" marR="6264" marT="6264" marB="0" anchor="ctr"/>
                </a:tc>
                <a:extLst>
                  <a:ext uri="{0D108BD9-81ED-4DB2-BD59-A6C34878D82A}">
                    <a16:rowId xmlns:a16="http://schemas.microsoft.com/office/drawing/2014/main" val="1192712765"/>
                  </a:ext>
                </a:extLst>
              </a:tr>
              <a:tr h="375817">
                <a:tc>
                  <a:txBody>
                    <a:bodyPr/>
                    <a:lstStyle/>
                    <a:p>
                      <a:pPr algn="ctr" fontAlgn="ctr"/>
                      <a:r>
                        <a:rPr lang="de-DE" sz="1100" u="none" strike="noStrike">
                          <a:effectLst/>
                          <a:latin typeface="+mj-lt"/>
                        </a:rPr>
                        <a:t>2</a:t>
                      </a:r>
                      <a:endParaRPr lang="de-DE" sz="1100" b="1"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dirty="0">
                          <a:effectLst/>
                          <a:latin typeface="+mj-lt"/>
                        </a:rPr>
                        <a:t> </a:t>
                      </a:r>
                      <a:endParaRPr lang="de-DE" sz="1100" b="0" i="0" u="none" strike="noStrike" dirty="0">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dirty="0">
                          <a:effectLst/>
                          <a:latin typeface="+mj-lt"/>
                        </a:rPr>
                        <a:t> </a:t>
                      </a:r>
                      <a:endParaRPr lang="de-DE" sz="1100" b="0" i="0" u="none" strike="noStrike" dirty="0">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dirty="0">
                          <a:effectLst/>
                          <a:latin typeface="+mj-lt"/>
                        </a:rPr>
                        <a:t> </a:t>
                      </a:r>
                      <a:endParaRPr lang="de-DE" sz="1100" b="0" i="0" u="none" strike="noStrike" dirty="0">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extLst>
                  <a:ext uri="{0D108BD9-81ED-4DB2-BD59-A6C34878D82A}">
                    <a16:rowId xmlns:a16="http://schemas.microsoft.com/office/drawing/2014/main" val="2563806953"/>
                  </a:ext>
                </a:extLst>
              </a:tr>
              <a:tr h="375817">
                <a:tc>
                  <a:txBody>
                    <a:bodyPr/>
                    <a:lstStyle/>
                    <a:p>
                      <a:pPr algn="ctr" fontAlgn="ctr"/>
                      <a:r>
                        <a:rPr lang="de-DE" sz="1100" u="none" strike="noStrike">
                          <a:effectLst/>
                          <a:latin typeface="+mj-lt"/>
                        </a:rPr>
                        <a:t>3</a:t>
                      </a:r>
                      <a:endParaRPr lang="de-DE" sz="1100" b="1"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dirty="0">
                          <a:effectLst/>
                          <a:latin typeface="+mj-lt"/>
                        </a:rPr>
                        <a:t> </a:t>
                      </a:r>
                      <a:endParaRPr lang="de-DE" sz="1100" b="0" i="0" u="none" strike="noStrike" dirty="0">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extLst>
                  <a:ext uri="{0D108BD9-81ED-4DB2-BD59-A6C34878D82A}">
                    <a16:rowId xmlns:a16="http://schemas.microsoft.com/office/drawing/2014/main" val="382936551"/>
                  </a:ext>
                </a:extLst>
              </a:tr>
              <a:tr h="375817">
                <a:tc>
                  <a:txBody>
                    <a:bodyPr/>
                    <a:lstStyle/>
                    <a:p>
                      <a:pPr algn="ctr" fontAlgn="ctr"/>
                      <a:r>
                        <a:rPr lang="de-DE" sz="1100" u="none" strike="noStrike">
                          <a:effectLst/>
                          <a:latin typeface="+mj-lt"/>
                        </a:rPr>
                        <a:t>4</a:t>
                      </a:r>
                      <a:endParaRPr lang="de-DE" sz="1100" b="1"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a:effectLst/>
                          <a:latin typeface="+mj-lt"/>
                        </a:rPr>
                        <a:t> </a:t>
                      </a:r>
                      <a:endParaRPr lang="de-DE" sz="1100" b="0" i="0" u="none" strike="noStrike">
                        <a:effectLst/>
                        <a:latin typeface="+mj-lt"/>
                      </a:endParaRPr>
                    </a:p>
                  </a:txBody>
                  <a:tcPr marL="6264" marR="6264" marT="6264" marB="0" anchor="ctr"/>
                </a:tc>
                <a:tc>
                  <a:txBody>
                    <a:bodyPr/>
                    <a:lstStyle/>
                    <a:p>
                      <a:pPr algn="ctr" fontAlgn="ctr"/>
                      <a:r>
                        <a:rPr lang="de-DE" sz="1100" u="none" strike="noStrike" dirty="0">
                          <a:effectLst/>
                          <a:latin typeface="+mj-lt"/>
                        </a:rPr>
                        <a:t> </a:t>
                      </a:r>
                      <a:endParaRPr lang="de-DE" sz="1100" b="0" i="0" u="none" strike="noStrike" dirty="0">
                        <a:effectLst/>
                        <a:latin typeface="+mj-lt"/>
                      </a:endParaRPr>
                    </a:p>
                  </a:txBody>
                  <a:tcPr marL="6264" marR="6264" marT="6264" marB="0" anchor="ctr"/>
                </a:tc>
                <a:tc>
                  <a:txBody>
                    <a:bodyPr/>
                    <a:lstStyle/>
                    <a:p>
                      <a:pPr algn="ctr" fontAlgn="ctr"/>
                      <a:r>
                        <a:rPr lang="de-DE" sz="1100" u="none" strike="noStrike" dirty="0">
                          <a:effectLst/>
                          <a:latin typeface="+mj-lt"/>
                        </a:rPr>
                        <a:t> </a:t>
                      </a:r>
                      <a:endParaRPr lang="de-DE" sz="1100" b="0" i="0" u="none" strike="noStrike" dirty="0">
                        <a:effectLst/>
                        <a:latin typeface="+mj-lt"/>
                      </a:endParaRPr>
                    </a:p>
                  </a:txBody>
                  <a:tcPr marL="6264" marR="6264" marT="6264" marB="0" anchor="ctr"/>
                </a:tc>
                <a:tc>
                  <a:txBody>
                    <a:bodyPr/>
                    <a:lstStyle/>
                    <a:p>
                      <a:pPr algn="ctr" fontAlgn="ctr"/>
                      <a:r>
                        <a:rPr lang="de-DE" sz="1100" u="none" strike="noStrike" dirty="0">
                          <a:effectLst/>
                          <a:latin typeface="+mj-lt"/>
                        </a:rPr>
                        <a:t> </a:t>
                      </a:r>
                      <a:endParaRPr lang="de-DE" sz="1100" b="0" i="0" u="none" strike="noStrike" dirty="0">
                        <a:effectLst/>
                        <a:latin typeface="+mj-lt"/>
                      </a:endParaRPr>
                    </a:p>
                  </a:txBody>
                  <a:tcPr marL="6264" marR="6264" marT="6264" marB="0" anchor="ctr"/>
                </a:tc>
                <a:extLst>
                  <a:ext uri="{0D108BD9-81ED-4DB2-BD59-A6C34878D82A}">
                    <a16:rowId xmlns:a16="http://schemas.microsoft.com/office/drawing/2014/main" val="2690794573"/>
                  </a:ext>
                </a:extLst>
              </a:tr>
            </a:tbl>
          </a:graphicData>
        </a:graphic>
      </p:graphicFrame>
    </p:spTree>
    <p:extLst>
      <p:ext uri="{BB962C8B-B14F-4D97-AF65-F5344CB8AC3E}">
        <p14:creationId xmlns:p14="http://schemas.microsoft.com/office/powerpoint/2010/main" val="16929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VEREINSBÜCHER UND REGISTER</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Freiwilligenregister</a:t>
              </a:r>
            </a:p>
          </p:txBody>
        </p:sp>
      </p:grpSp>
      <p:sp>
        <p:nvSpPr>
          <p:cNvPr id="12" name="Textfeld 11">
            <a:extLst>
              <a:ext uri="{FF2B5EF4-FFF2-40B4-BE49-F238E27FC236}">
                <a16:creationId xmlns:a16="http://schemas.microsoft.com/office/drawing/2014/main" id="{A57A6E48-D7E4-4A0E-9D6B-39BB48A02753}"/>
              </a:ext>
            </a:extLst>
          </p:cNvPr>
          <p:cNvSpPr txBox="1"/>
          <p:nvPr/>
        </p:nvSpPr>
        <p:spPr>
          <a:xfrm>
            <a:off x="704042" y="2214302"/>
            <a:ext cx="10783913" cy="2816156"/>
          </a:xfrm>
          <a:prstGeom prst="rect">
            <a:avLst/>
          </a:prstGeom>
          <a:noFill/>
        </p:spPr>
        <p:txBody>
          <a:bodyPr wrap="square" rtlCol="0">
            <a:spAutoFit/>
          </a:bodyPr>
          <a:lstStyle/>
          <a:p>
            <a:pPr>
              <a:spcAft>
                <a:spcPts val="600"/>
              </a:spcAft>
            </a:pPr>
            <a:r>
              <a:rPr lang="de-DE" dirty="0">
                <a:solidFill>
                  <a:schemeClr val="bg1"/>
                </a:solidFill>
              </a:rPr>
              <a:t>Zusätzlich zu den oben genannten Büchern gibt es das im Artikel 17 Absatz 1 des KDS vorgesehene Register der Freiwilligen, das im Unterschied zu den Bücher </a:t>
            </a:r>
            <a:r>
              <a:rPr lang="de-DE" u="sng" dirty="0">
                <a:solidFill>
                  <a:schemeClr val="bg1"/>
                </a:solidFill>
              </a:rPr>
              <a:t>vidimiert</a:t>
            </a:r>
            <a:r>
              <a:rPr lang="de-DE" dirty="0">
                <a:solidFill>
                  <a:schemeClr val="bg1"/>
                </a:solidFill>
              </a:rPr>
              <a:t> sein muss.</a:t>
            </a:r>
          </a:p>
          <a:p>
            <a:pPr>
              <a:spcAft>
                <a:spcPts val="600"/>
              </a:spcAft>
            </a:pPr>
            <a:r>
              <a:rPr lang="de-DE" dirty="0">
                <a:solidFill>
                  <a:schemeClr val="bg1"/>
                </a:solidFill>
              </a:rPr>
              <a:t>Der Antragsteller hinterlegt beim Gemeindesekretär, beim Notar oder bei der beauftragten Amtsperson, lose Blätter, wobei auf jedem Blatt die Seitenzahl, der Namen des Vereins, die Steuernummer des Vereins und die Benennung des Verzeichnisses enthalten sein muss.</a:t>
            </a:r>
          </a:p>
          <a:p>
            <a:pPr>
              <a:spcAft>
                <a:spcPts val="600"/>
              </a:spcAft>
            </a:pPr>
            <a:r>
              <a:rPr lang="de-DE" dirty="0">
                <a:solidFill>
                  <a:schemeClr val="bg1"/>
                </a:solidFill>
              </a:rPr>
              <a:t>Das Verzeichnis muss die Daten des Freiwilligen enthalten (Vor- und Zuname, Geburtsdatum und Geburtsort, Wohnsitz, Steuernummer, Beginn und Ende seiner Tätigkeit) und ist Voraussetzung für die </a:t>
            </a:r>
            <a:r>
              <a:rPr lang="de-DE" u="sng" dirty="0">
                <a:solidFill>
                  <a:schemeClr val="bg1"/>
                </a:solidFill>
              </a:rPr>
              <a:t>Versicherungsdeckung</a:t>
            </a:r>
            <a:r>
              <a:rPr lang="de-DE" dirty="0">
                <a:solidFill>
                  <a:schemeClr val="bg1"/>
                </a:solidFill>
              </a:rPr>
              <a:t> der Freiwilligen.</a:t>
            </a:r>
          </a:p>
          <a:p>
            <a:pPr>
              <a:spcAft>
                <a:spcPts val="600"/>
              </a:spcAft>
            </a:pPr>
            <a:r>
              <a:rPr lang="de-DE" u="sng" dirty="0">
                <a:solidFill>
                  <a:schemeClr val="bg1"/>
                </a:solidFill>
              </a:rPr>
              <a:t>Inhalt:</a:t>
            </a:r>
          </a:p>
        </p:txBody>
      </p:sp>
      <p:graphicFrame>
        <p:nvGraphicFramePr>
          <p:cNvPr id="5" name="Tabelle 4">
            <a:extLst>
              <a:ext uri="{FF2B5EF4-FFF2-40B4-BE49-F238E27FC236}">
                <a16:creationId xmlns:a16="http://schemas.microsoft.com/office/drawing/2014/main" id="{F13E57F4-F608-75A8-5A3F-9E754392CDBF}"/>
              </a:ext>
            </a:extLst>
          </p:cNvPr>
          <p:cNvGraphicFramePr>
            <a:graphicFrameLocks noGrp="1"/>
          </p:cNvGraphicFramePr>
          <p:nvPr>
            <p:extLst>
              <p:ext uri="{D42A27DB-BD31-4B8C-83A1-F6EECF244321}">
                <p14:modId xmlns:p14="http://schemas.microsoft.com/office/powerpoint/2010/main" val="1944772591"/>
              </p:ext>
            </p:extLst>
          </p:nvPr>
        </p:nvGraphicFramePr>
        <p:xfrm>
          <a:off x="1326831" y="5382733"/>
          <a:ext cx="9538336" cy="1115117"/>
        </p:xfrm>
        <a:graphic>
          <a:graphicData uri="http://schemas.openxmlformats.org/drawingml/2006/table">
            <a:tbl>
              <a:tblPr firstRow="1" firstCol="1" bandRow="1">
                <a:tableStyleId>{5C22544A-7EE6-4342-B048-85BDC9FD1C3A}</a:tableStyleId>
              </a:tblPr>
              <a:tblGrid>
                <a:gridCol w="1391662">
                  <a:extLst>
                    <a:ext uri="{9D8B030D-6E8A-4147-A177-3AD203B41FA5}">
                      <a16:colId xmlns:a16="http://schemas.microsoft.com/office/drawing/2014/main" val="32212007"/>
                    </a:ext>
                  </a:extLst>
                </a:gridCol>
                <a:gridCol w="1193044">
                  <a:extLst>
                    <a:ext uri="{9D8B030D-6E8A-4147-A177-3AD203B41FA5}">
                      <a16:colId xmlns:a16="http://schemas.microsoft.com/office/drawing/2014/main" val="3912459714"/>
                    </a:ext>
                  </a:extLst>
                </a:gridCol>
                <a:gridCol w="1104101">
                  <a:extLst>
                    <a:ext uri="{9D8B030D-6E8A-4147-A177-3AD203B41FA5}">
                      <a16:colId xmlns:a16="http://schemas.microsoft.com/office/drawing/2014/main" val="1936013741"/>
                    </a:ext>
                  </a:extLst>
                </a:gridCol>
                <a:gridCol w="1636371">
                  <a:extLst>
                    <a:ext uri="{9D8B030D-6E8A-4147-A177-3AD203B41FA5}">
                      <a16:colId xmlns:a16="http://schemas.microsoft.com/office/drawing/2014/main" val="1565597838"/>
                    </a:ext>
                  </a:extLst>
                </a:gridCol>
                <a:gridCol w="1306286">
                  <a:extLst>
                    <a:ext uri="{9D8B030D-6E8A-4147-A177-3AD203B41FA5}">
                      <a16:colId xmlns:a16="http://schemas.microsoft.com/office/drawing/2014/main" val="1174859059"/>
                    </a:ext>
                  </a:extLst>
                </a:gridCol>
                <a:gridCol w="1200230">
                  <a:extLst>
                    <a:ext uri="{9D8B030D-6E8A-4147-A177-3AD203B41FA5}">
                      <a16:colId xmlns:a16="http://schemas.microsoft.com/office/drawing/2014/main" val="1562014114"/>
                    </a:ext>
                  </a:extLst>
                </a:gridCol>
                <a:gridCol w="1706642">
                  <a:extLst>
                    <a:ext uri="{9D8B030D-6E8A-4147-A177-3AD203B41FA5}">
                      <a16:colId xmlns:a16="http://schemas.microsoft.com/office/drawing/2014/main" val="2417818323"/>
                    </a:ext>
                  </a:extLst>
                </a:gridCol>
              </a:tblGrid>
              <a:tr h="505601">
                <a:tc>
                  <a:txBody>
                    <a:bodyPr/>
                    <a:lstStyle/>
                    <a:p>
                      <a:pPr>
                        <a:buNone/>
                      </a:pPr>
                      <a:r>
                        <a:rPr lang="it-IT" sz="1200" dirty="0" err="1">
                          <a:solidFill>
                            <a:schemeClr val="bg1"/>
                          </a:solidFill>
                          <a:effectLst/>
                        </a:rPr>
                        <a:t>Vor</a:t>
                      </a:r>
                      <a:r>
                        <a:rPr lang="it-IT" sz="1200" dirty="0">
                          <a:solidFill>
                            <a:schemeClr val="bg1"/>
                          </a:solidFill>
                          <a:effectLst/>
                        </a:rPr>
                        <a:t>-/</a:t>
                      </a:r>
                      <a:r>
                        <a:rPr lang="it-IT" sz="1200" dirty="0" err="1">
                          <a:solidFill>
                            <a:schemeClr val="bg1"/>
                          </a:solidFill>
                          <a:effectLst/>
                        </a:rPr>
                        <a:t>Zuname</a:t>
                      </a:r>
                      <a:endParaRPr lang="it-IT"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a:buNone/>
                      </a:pPr>
                      <a:r>
                        <a:rPr lang="de-DE" sz="1200" dirty="0">
                          <a:solidFill>
                            <a:schemeClr val="bg1"/>
                          </a:solidFill>
                          <a:effectLst/>
                        </a:rPr>
                        <a:t>Geburtsort</a:t>
                      </a:r>
                      <a:endParaRPr lang="it-IT"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a:buNone/>
                      </a:pPr>
                      <a:r>
                        <a:rPr lang="de-DE" sz="1200" dirty="0">
                          <a:solidFill>
                            <a:schemeClr val="bg1"/>
                          </a:solidFill>
                          <a:effectLst/>
                        </a:rPr>
                        <a:t>Geburtsdatum</a:t>
                      </a:r>
                      <a:endParaRPr lang="it-IT"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a:buNone/>
                      </a:pPr>
                      <a:r>
                        <a:rPr lang="de-DE" sz="1200" dirty="0">
                          <a:solidFill>
                            <a:schemeClr val="bg1"/>
                          </a:solidFill>
                          <a:effectLst/>
                        </a:rPr>
                        <a:t>Wohnsitz</a:t>
                      </a:r>
                      <a:endParaRPr lang="it-IT"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a:buNone/>
                      </a:pPr>
                      <a:r>
                        <a:rPr lang="de-DE" sz="1200" dirty="0">
                          <a:solidFill>
                            <a:schemeClr val="bg1"/>
                          </a:solidFill>
                          <a:effectLst/>
                        </a:rPr>
                        <a:t>Steuerkodex </a:t>
                      </a:r>
                      <a:endParaRPr lang="it-IT"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a:buNone/>
                      </a:pPr>
                      <a:r>
                        <a:rPr lang="de-DE" sz="1200" dirty="0">
                          <a:solidFill>
                            <a:schemeClr val="bg1"/>
                          </a:solidFill>
                          <a:effectLst/>
                        </a:rPr>
                        <a:t>Beginn </a:t>
                      </a:r>
                      <a:r>
                        <a:rPr lang="de-DE" sz="1200" dirty="0" err="1">
                          <a:solidFill>
                            <a:schemeClr val="bg1"/>
                          </a:solidFill>
                          <a:effectLst/>
                        </a:rPr>
                        <a:t>Freiw.Tätigkeit</a:t>
                      </a:r>
                      <a:endParaRPr lang="it-IT"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2">
                        <a:lumMod val="60000"/>
                        <a:lumOff val="40000"/>
                      </a:schemeClr>
                    </a:solidFill>
                  </a:tcPr>
                </a:tc>
                <a:tc>
                  <a:txBody>
                    <a:bodyPr/>
                    <a:lstStyle/>
                    <a:p>
                      <a:pPr>
                        <a:buNone/>
                      </a:pPr>
                      <a:r>
                        <a:rPr lang="de-DE" sz="1200" dirty="0">
                          <a:solidFill>
                            <a:schemeClr val="bg1"/>
                          </a:solidFill>
                          <a:effectLst/>
                        </a:rPr>
                        <a:t>Ende </a:t>
                      </a:r>
                      <a:r>
                        <a:rPr lang="de-DE" sz="1200" dirty="0" err="1">
                          <a:solidFill>
                            <a:schemeClr val="bg1"/>
                          </a:solidFill>
                          <a:effectLst/>
                        </a:rPr>
                        <a:t>Freiw.Tätigkeit</a:t>
                      </a:r>
                      <a:endParaRPr lang="it-IT"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2">
                        <a:lumMod val="60000"/>
                        <a:lumOff val="40000"/>
                      </a:schemeClr>
                    </a:solidFill>
                  </a:tcPr>
                </a:tc>
                <a:extLst>
                  <a:ext uri="{0D108BD9-81ED-4DB2-BD59-A6C34878D82A}">
                    <a16:rowId xmlns:a16="http://schemas.microsoft.com/office/drawing/2014/main" val="4185645867"/>
                  </a:ext>
                </a:extLst>
              </a:tr>
              <a:tr h="304758">
                <a:tc>
                  <a:txBody>
                    <a:bodyPr/>
                    <a:lstStyle/>
                    <a:p>
                      <a:pPr>
                        <a:buNone/>
                      </a:pPr>
                      <a:r>
                        <a:rPr lang="it-IT" sz="1200" dirty="0">
                          <a:effectLst/>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dirty="0">
                          <a:effectLst/>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dirty="0">
                          <a:effectLst/>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dirty="0">
                          <a:effectLst/>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dirty="0">
                          <a:effectLst/>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dirty="0">
                          <a:effectLst/>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dirty="0">
                          <a:effectLst/>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202970395"/>
                  </a:ext>
                </a:extLst>
              </a:tr>
              <a:tr h="304758">
                <a:tc>
                  <a:txBody>
                    <a:bodyPr/>
                    <a:lstStyle/>
                    <a:p>
                      <a:pPr>
                        <a:buNone/>
                      </a:pPr>
                      <a:r>
                        <a:rPr lang="it-IT" sz="1200">
                          <a:effectLst/>
                        </a:rPr>
                        <a:t> </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a:effectLst/>
                        </a:rPr>
                        <a:t> </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a:effectLst/>
                        </a:rPr>
                        <a:t> </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a:effectLst/>
                        </a:rPr>
                        <a:t> </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dirty="0">
                          <a:effectLst/>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a:effectLst/>
                        </a:rPr>
                        <a:t> </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buNone/>
                      </a:pPr>
                      <a:r>
                        <a:rPr lang="de-DE" sz="1200" dirty="0">
                          <a:effectLst/>
                        </a:rPr>
                        <a:t>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3775310797"/>
                  </a:ext>
                </a:extLst>
              </a:tr>
            </a:tbl>
          </a:graphicData>
        </a:graphic>
      </p:graphicFrame>
    </p:spTree>
    <p:extLst>
      <p:ext uri="{BB962C8B-B14F-4D97-AF65-F5344CB8AC3E}">
        <p14:creationId xmlns:p14="http://schemas.microsoft.com/office/powerpoint/2010/main" val="156576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VERÖFFENTLICHUNGSPFLICHTEN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Vergütungen und Beiträge</a:t>
              </a:r>
            </a:p>
          </p:txBody>
        </p:sp>
      </p:grpSp>
      <p:sp>
        <p:nvSpPr>
          <p:cNvPr id="20" name="Textfeld 19">
            <a:extLst>
              <a:ext uri="{FF2B5EF4-FFF2-40B4-BE49-F238E27FC236}">
                <a16:creationId xmlns:a16="http://schemas.microsoft.com/office/drawing/2014/main" id="{15C2B424-8D08-49A6-8787-F4786011B139}"/>
              </a:ext>
            </a:extLst>
          </p:cNvPr>
          <p:cNvSpPr txBox="1"/>
          <p:nvPr/>
        </p:nvSpPr>
        <p:spPr>
          <a:xfrm>
            <a:off x="864975" y="2458797"/>
            <a:ext cx="10462050" cy="3226524"/>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de-DE" b="1" u="sng" dirty="0">
                <a:solidFill>
                  <a:schemeClr val="bg1"/>
                </a:solidFill>
              </a:rPr>
              <a:t>Vergütungen an Verwaltern und Mitglieder der Kontrollorgane </a:t>
            </a:r>
            <a:r>
              <a:rPr lang="de-DE" dirty="0">
                <a:solidFill>
                  <a:schemeClr val="bg1"/>
                </a:solidFill>
              </a:rPr>
              <a:t>(KDS Art. 14 Abs. 2)</a:t>
            </a:r>
          </a:p>
          <a:p>
            <a:pPr>
              <a:spcAft>
                <a:spcPts val="1000"/>
              </a:spcAft>
            </a:pPr>
            <a:r>
              <a:rPr lang="de-DE" dirty="0">
                <a:solidFill>
                  <a:schemeClr val="bg1"/>
                </a:solidFill>
              </a:rPr>
              <a:t>Für Körperschaften des Dritten Sektors, deren jährliche Erträge, Renditen und Erlöse mehr als 100.000 Euro betragen; auf der Homepage innerhalb 30. Juni des Folgejahres</a:t>
            </a:r>
          </a:p>
          <a:p>
            <a:pPr>
              <a:spcAft>
                <a:spcPts val="1000"/>
              </a:spcAft>
            </a:pPr>
            <a:endParaRPr lang="de-DE" dirty="0">
              <a:solidFill>
                <a:schemeClr val="bg1"/>
              </a:solidFill>
            </a:endParaRPr>
          </a:p>
          <a:p>
            <a:pPr marL="285750" indent="-285750">
              <a:spcAft>
                <a:spcPts val="1000"/>
              </a:spcAft>
              <a:buFont typeface="Wingdings" panose="05000000000000000000" pitchFamily="2" charset="2"/>
              <a:buChar char="Ø"/>
            </a:pPr>
            <a:r>
              <a:rPr lang="de-DE" b="1" u="sng" dirty="0">
                <a:solidFill>
                  <a:schemeClr val="bg1"/>
                </a:solidFill>
              </a:rPr>
              <a:t>Öffentliche Beiträge </a:t>
            </a:r>
            <a:r>
              <a:rPr lang="de-DE" dirty="0">
                <a:solidFill>
                  <a:schemeClr val="bg1"/>
                </a:solidFill>
              </a:rPr>
              <a:t>(Gesetz 124/2017) </a:t>
            </a:r>
          </a:p>
          <a:p>
            <a:pPr>
              <a:spcAft>
                <a:spcPts val="1000"/>
              </a:spcAft>
            </a:pPr>
            <a:r>
              <a:rPr lang="de-DE" dirty="0">
                <a:solidFill>
                  <a:schemeClr val="bg1"/>
                </a:solidFill>
              </a:rPr>
              <a:t>Bei jährlichem Gesamtbetrag über mehr als 10.000 Euro; auf der Homepage innerhalb 30. Juni des Folgejahres.</a:t>
            </a:r>
          </a:p>
          <a:p>
            <a:pPr>
              <a:spcAft>
                <a:spcPts val="1000"/>
              </a:spcAft>
            </a:pPr>
            <a:r>
              <a:rPr lang="de-DE" dirty="0">
                <a:solidFill>
                  <a:schemeClr val="bg1"/>
                </a:solidFill>
              </a:rPr>
              <a:t>Inhalt: Name und Steuernummer der Empfangsstelle; Name des Spenders oder der Zahlungsstelle; Betrag; Inkassodatum; Grund. </a:t>
            </a:r>
          </a:p>
        </p:txBody>
      </p:sp>
    </p:spTree>
    <p:extLst>
      <p:ext uri="{BB962C8B-B14F-4D97-AF65-F5344CB8AC3E}">
        <p14:creationId xmlns:p14="http://schemas.microsoft.com/office/powerpoint/2010/main" val="37250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VERÖFFENTLICHUNGSPFLICHTEN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5 Promille</a:t>
              </a:r>
            </a:p>
          </p:txBody>
        </p:sp>
      </p:grpSp>
      <p:sp>
        <p:nvSpPr>
          <p:cNvPr id="20" name="Textfeld 19">
            <a:extLst>
              <a:ext uri="{FF2B5EF4-FFF2-40B4-BE49-F238E27FC236}">
                <a16:creationId xmlns:a16="http://schemas.microsoft.com/office/drawing/2014/main" id="{15C2B424-8D08-49A6-8787-F4786011B139}"/>
              </a:ext>
            </a:extLst>
          </p:cNvPr>
          <p:cNvSpPr txBox="1"/>
          <p:nvPr/>
        </p:nvSpPr>
        <p:spPr>
          <a:xfrm>
            <a:off x="785327" y="2091151"/>
            <a:ext cx="10462050" cy="4185761"/>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de-DE" b="1" u="sng" dirty="0">
                <a:solidFill>
                  <a:schemeClr val="bg1"/>
                </a:solidFill>
              </a:rPr>
              <a:t>5 Promille </a:t>
            </a:r>
            <a:r>
              <a:rPr lang="de-DE" dirty="0">
                <a:solidFill>
                  <a:schemeClr val="bg1"/>
                </a:solidFill>
              </a:rPr>
              <a:t>(Gesetz 244/2007) </a:t>
            </a:r>
          </a:p>
          <a:p>
            <a:pPr>
              <a:spcAft>
                <a:spcPts val="1000"/>
              </a:spcAft>
            </a:pPr>
            <a:r>
              <a:rPr lang="de-DE" dirty="0">
                <a:solidFill>
                  <a:schemeClr val="bg1"/>
                </a:solidFill>
              </a:rPr>
              <a:t>Innerhalb eines Jahres nach Erhalt der Beträge muss eine Abrechnung erstellt werden, dem ein erläuternder Bericht beigefügt ist, aus der die Bestimmung und Verwendung der erhaltenen Beträge klar, transparent und detailliert hervorgehen.</a:t>
            </a:r>
          </a:p>
          <a:p>
            <a:pPr>
              <a:spcAft>
                <a:spcPts val="1000"/>
              </a:spcAft>
            </a:pPr>
            <a:r>
              <a:rPr lang="de-DE" dirty="0">
                <a:solidFill>
                  <a:schemeClr val="bg1"/>
                </a:solidFill>
              </a:rPr>
              <a:t>Für Begünstigte mit mehr als 20.000 Euro pro Jahr:</a:t>
            </a:r>
          </a:p>
          <a:p>
            <a:pPr marL="285750" indent="-285750">
              <a:spcAft>
                <a:spcPts val="1000"/>
              </a:spcAft>
              <a:buFontTx/>
              <a:buChar char="-"/>
            </a:pPr>
            <a:r>
              <a:rPr lang="de-DE" dirty="0">
                <a:solidFill>
                  <a:schemeClr val="bg1"/>
                </a:solidFill>
              </a:rPr>
              <a:t>muss der Bericht innerhalb von 30 Tagen nach Ablauf der Erstellungsfrist bei der auszahlenden Verwaltung (Arbeitsministerium) eingereicht werden.</a:t>
            </a:r>
          </a:p>
          <a:p>
            <a:pPr marL="285750" indent="-285750">
              <a:spcAft>
                <a:spcPts val="1000"/>
              </a:spcAft>
              <a:buFontTx/>
              <a:buChar char="-"/>
            </a:pPr>
            <a:r>
              <a:rPr lang="de-DE" dirty="0">
                <a:solidFill>
                  <a:schemeClr val="bg1"/>
                </a:solidFill>
              </a:rPr>
              <a:t>Innerhalb von 30 Tagen nach Ablauf der Erstellungsfrist müssen die erhaltenen Beträge und der Bericht auf der Webseite veröffentlicht werden.</a:t>
            </a:r>
          </a:p>
          <a:p>
            <a:pPr marL="285750" indent="-285750">
              <a:spcAft>
                <a:spcPts val="1000"/>
              </a:spcAft>
              <a:buFontTx/>
              <a:buChar char="-"/>
            </a:pPr>
            <a:r>
              <a:rPr lang="de-DE" dirty="0">
                <a:solidFill>
                  <a:schemeClr val="bg1"/>
                </a:solidFill>
              </a:rPr>
              <a:t>Innerhalb von 7 Tagen nach der Veröffentlichung muss die öffentliche Verwaltung benachrichtigt werden.</a:t>
            </a:r>
          </a:p>
          <a:p>
            <a:pPr>
              <a:spcAft>
                <a:spcPts val="1000"/>
              </a:spcAft>
            </a:pPr>
            <a:r>
              <a:rPr lang="de-DE" dirty="0">
                <a:solidFill>
                  <a:schemeClr val="bg1"/>
                </a:solidFill>
              </a:rPr>
              <a:t>Bei Empfängern kleinerer Beträge müssen Abrechnung und Bericht auf begründeter Nachfrage des zuständigen Ministeriums hin vorgelegt und mindestens zehn Jahre aufbewahrt werden.</a:t>
            </a:r>
          </a:p>
        </p:txBody>
      </p:sp>
    </p:spTree>
    <p:extLst>
      <p:ext uri="{BB962C8B-B14F-4D97-AF65-F5344CB8AC3E}">
        <p14:creationId xmlns:p14="http://schemas.microsoft.com/office/powerpoint/2010/main" val="36248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VERÖFFENTLICHUNGSPFLICHTEN</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Steuererklärung</a:t>
              </a:r>
            </a:p>
          </p:txBody>
        </p:sp>
      </p:grpSp>
      <p:sp>
        <p:nvSpPr>
          <p:cNvPr id="20" name="Textfeld 19">
            <a:extLst>
              <a:ext uri="{FF2B5EF4-FFF2-40B4-BE49-F238E27FC236}">
                <a16:creationId xmlns:a16="http://schemas.microsoft.com/office/drawing/2014/main" id="{15C2B424-8D08-49A6-8787-F4786011B139}"/>
              </a:ext>
            </a:extLst>
          </p:cNvPr>
          <p:cNvSpPr txBox="1"/>
          <p:nvPr/>
        </p:nvSpPr>
        <p:spPr>
          <a:xfrm>
            <a:off x="864975" y="2232553"/>
            <a:ext cx="10462050" cy="3118803"/>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de-DE" b="1" u="sng" dirty="0">
                <a:solidFill>
                  <a:schemeClr val="bg1"/>
                </a:solidFill>
              </a:rPr>
              <a:t>Einkommenssteuererklärung</a:t>
            </a:r>
            <a:r>
              <a:rPr lang="de-DE" dirty="0">
                <a:solidFill>
                  <a:schemeClr val="bg1"/>
                </a:solidFill>
              </a:rPr>
              <a:t> </a:t>
            </a:r>
          </a:p>
          <a:p>
            <a:pPr>
              <a:spcAft>
                <a:spcPts val="1000"/>
              </a:spcAft>
            </a:pPr>
            <a:r>
              <a:rPr lang="de-DE" dirty="0">
                <a:solidFill>
                  <a:schemeClr val="bg1"/>
                </a:solidFill>
              </a:rPr>
              <a:t>Nicht-gewerbliche Körperschaften des Dritten Sektors müssen eine Steuererklärung unter Verwendung des so genannten Modells „Modell </a:t>
            </a:r>
            <a:r>
              <a:rPr lang="de-DE" dirty="0" err="1">
                <a:solidFill>
                  <a:schemeClr val="bg1"/>
                </a:solidFill>
              </a:rPr>
              <a:t>Enti</a:t>
            </a:r>
            <a:r>
              <a:rPr lang="de-DE" dirty="0">
                <a:solidFill>
                  <a:schemeClr val="bg1"/>
                </a:solidFill>
              </a:rPr>
              <a:t> non </a:t>
            </a:r>
            <a:r>
              <a:rPr lang="de-DE" dirty="0" err="1">
                <a:solidFill>
                  <a:schemeClr val="bg1"/>
                </a:solidFill>
              </a:rPr>
              <a:t>commerciali</a:t>
            </a:r>
            <a:r>
              <a:rPr lang="de-DE" dirty="0">
                <a:solidFill>
                  <a:schemeClr val="bg1"/>
                </a:solidFill>
              </a:rPr>
              <a:t>“ und des „IRAP-Modells“ einreichen, und zwar erst dann, wenn sie gewerbliche Einnahmen erzielen. Das „IRAP-Modell“ muss auch bei Vorhandensein von angestelltem Personal oder gelegentlicher Arbeit eingereicht werden.</a:t>
            </a:r>
          </a:p>
          <a:p>
            <a:pPr>
              <a:spcAft>
                <a:spcPts val="1000"/>
              </a:spcAft>
            </a:pPr>
            <a:r>
              <a:rPr lang="de-DE" dirty="0">
                <a:solidFill>
                  <a:schemeClr val="bg1"/>
                </a:solidFill>
              </a:rPr>
              <a:t>Das vorher erwähnte „Modell ENC“ sollte auch eingereicht werden, wenn die Körperschaft Immobilien im Ausland oder finanzielle Vermögenswerte (siehe Finanzprodukte, Girokonten und Sparkonten) bei ausländischen Vermittlern besitzt. Bitte beachten Sie, dass Körperschaften des Dritten Sektors ab dem Jahr 2020 auch den ausländischen Vermögenssteuern, sprich „IVIE“ (im Falle von Immobilien) und „IVAFE“ (im Falle von Finanzanlagen) unterliegen. </a:t>
            </a:r>
          </a:p>
        </p:txBody>
      </p:sp>
    </p:spTree>
    <p:extLst>
      <p:ext uri="{BB962C8B-B14F-4D97-AF65-F5344CB8AC3E}">
        <p14:creationId xmlns:p14="http://schemas.microsoft.com/office/powerpoint/2010/main" val="63389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DIGITALISIERUNG</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a:t>
              </a:r>
            </a:p>
          </p:txBody>
        </p:sp>
      </p:grpSp>
      <p:sp>
        <p:nvSpPr>
          <p:cNvPr id="16" name="Textfeld 15">
            <a:extLst>
              <a:ext uri="{FF2B5EF4-FFF2-40B4-BE49-F238E27FC236}">
                <a16:creationId xmlns:a16="http://schemas.microsoft.com/office/drawing/2014/main" id="{271BCB8F-5294-4140-9F2C-B13454E70EF8}"/>
              </a:ext>
            </a:extLst>
          </p:cNvPr>
          <p:cNvSpPr txBox="1"/>
          <p:nvPr/>
        </p:nvSpPr>
        <p:spPr>
          <a:xfrm>
            <a:off x="703410" y="2505670"/>
            <a:ext cx="10785180" cy="2139047"/>
          </a:xfrm>
          <a:prstGeom prst="rect">
            <a:avLst/>
          </a:prstGeom>
          <a:noFill/>
        </p:spPr>
        <p:txBody>
          <a:bodyPr wrap="square" rtlCol="0">
            <a:spAutoFit/>
          </a:bodyPr>
          <a:lstStyle/>
          <a:p>
            <a:pPr>
              <a:spcAft>
                <a:spcPts val="600"/>
              </a:spcAft>
            </a:pPr>
            <a:r>
              <a:rPr lang="de-DE" dirty="0">
                <a:solidFill>
                  <a:schemeClr val="bg1"/>
                </a:solidFill>
              </a:rPr>
              <a:t>Folgende Instrumente sind erforderlich:</a:t>
            </a:r>
          </a:p>
          <a:p>
            <a:pPr>
              <a:spcAft>
                <a:spcPts val="600"/>
              </a:spcAft>
            </a:pPr>
            <a:endParaRPr lang="de-DE" dirty="0">
              <a:solidFill>
                <a:schemeClr val="bg1"/>
              </a:solidFill>
            </a:endParaRPr>
          </a:p>
          <a:p>
            <a:pPr>
              <a:spcAft>
                <a:spcPts val="600"/>
              </a:spcAft>
            </a:pPr>
            <a:r>
              <a:rPr lang="de-DE" dirty="0">
                <a:solidFill>
                  <a:schemeClr val="bg1"/>
                </a:solidFill>
              </a:rPr>
              <a:t>Für den </a:t>
            </a:r>
            <a:r>
              <a:rPr lang="de-DE" b="1" dirty="0">
                <a:solidFill>
                  <a:schemeClr val="bg1"/>
                </a:solidFill>
              </a:rPr>
              <a:t>Verein</a:t>
            </a:r>
            <a:r>
              <a:rPr lang="de-DE" dirty="0">
                <a:solidFill>
                  <a:schemeClr val="bg1"/>
                </a:solidFill>
              </a:rPr>
              <a:t>:</a:t>
            </a:r>
          </a:p>
          <a:p>
            <a:pPr marL="285750" indent="-285750">
              <a:spcAft>
                <a:spcPts val="600"/>
              </a:spcAft>
              <a:buFontTx/>
              <a:buChar char="-"/>
            </a:pPr>
            <a:r>
              <a:rPr lang="de-DE" u="sng" dirty="0">
                <a:solidFill>
                  <a:schemeClr val="bg1"/>
                </a:solidFill>
              </a:rPr>
              <a:t>Homepage</a:t>
            </a:r>
            <a:r>
              <a:rPr lang="de-DE" dirty="0">
                <a:solidFill>
                  <a:schemeClr val="bg1"/>
                </a:solidFill>
              </a:rPr>
              <a:t>: zur Erfüllung mancher Veröffentlichungspflichten</a:t>
            </a:r>
          </a:p>
          <a:p>
            <a:pPr marL="285750" indent="-285750">
              <a:spcAft>
                <a:spcPts val="600"/>
              </a:spcAft>
              <a:buFontTx/>
              <a:buChar char="-"/>
            </a:pPr>
            <a:r>
              <a:rPr lang="de-DE" u="sng" dirty="0">
                <a:solidFill>
                  <a:schemeClr val="bg1"/>
                </a:solidFill>
              </a:rPr>
              <a:t>PEC</a:t>
            </a:r>
            <a:r>
              <a:rPr lang="de-DE" dirty="0">
                <a:solidFill>
                  <a:schemeClr val="bg1"/>
                </a:solidFill>
              </a:rPr>
              <a:t>: Für die Mitteilungen ans RUNTS und für die Beitragsansuchen</a:t>
            </a:r>
          </a:p>
          <a:p>
            <a:pPr marL="285750" indent="-285750">
              <a:spcAft>
                <a:spcPts val="600"/>
              </a:spcAft>
              <a:buFontTx/>
              <a:buChar char="-"/>
            </a:pPr>
            <a:r>
              <a:rPr lang="de-DE" u="sng" dirty="0">
                <a:solidFill>
                  <a:schemeClr val="bg1"/>
                </a:solidFill>
              </a:rPr>
              <a:t>Jahresabschluss</a:t>
            </a:r>
            <a:r>
              <a:rPr lang="de-DE" dirty="0">
                <a:solidFill>
                  <a:schemeClr val="bg1"/>
                </a:solidFill>
              </a:rPr>
              <a:t>: Muss in </a:t>
            </a:r>
            <a:r>
              <a:rPr lang="de-DE" dirty="0" err="1">
                <a:solidFill>
                  <a:schemeClr val="bg1"/>
                </a:solidFill>
              </a:rPr>
              <a:t>Pdf</a:t>
            </a:r>
            <a:r>
              <a:rPr lang="de-DE" dirty="0">
                <a:solidFill>
                  <a:schemeClr val="bg1"/>
                </a:solidFill>
              </a:rPr>
              <a:t>-A-Format hinterlegt werden</a:t>
            </a:r>
            <a:endParaRPr lang="it-IT" dirty="0">
              <a:solidFill>
                <a:schemeClr val="bg1"/>
              </a:solidFill>
            </a:endParaRPr>
          </a:p>
        </p:txBody>
      </p:sp>
      <p:sp>
        <p:nvSpPr>
          <p:cNvPr id="14" name="Textfeld 13">
            <a:extLst>
              <a:ext uri="{FF2B5EF4-FFF2-40B4-BE49-F238E27FC236}">
                <a16:creationId xmlns:a16="http://schemas.microsoft.com/office/drawing/2014/main" id="{D580AD5A-708E-43E3-80E4-ADD34FB59882}"/>
              </a:ext>
            </a:extLst>
          </p:cNvPr>
          <p:cNvSpPr txBox="1"/>
          <p:nvPr/>
        </p:nvSpPr>
        <p:spPr>
          <a:xfrm>
            <a:off x="703410" y="4916016"/>
            <a:ext cx="10785180" cy="1077218"/>
          </a:xfrm>
          <a:prstGeom prst="rect">
            <a:avLst/>
          </a:prstGeom>
          <a:noFill/>
        </p:spPr>
        <p:txBody>
          <a:bodyPr wrap="square" rtlCol="0">
            <a:spAutoFit/>
          </a:bodyPr>
          <a:lstStyle/>
          <a:p>
            <a:pPr>
              <a:spcAft>
                <a:spcPts val="600"/>
              </a:spcAft>
            </a:pPr>
            <a:r>
              <a:rPr lang="de-DE" dirty="0">
                <a:solidFill>
                  <a:schemeClr val="bg1"/>
                </a:solidFill>
              </a:rPr>
              <a:t>Für den </a:t>
            </a:r>
            <a:r>
              <a:rPr lang="de-DE" b="1" dirty="0">
                <a:solidFill>
                  <a:schemeClr val="bg1"/>
                </a:solidFill>
              </a:rPr>
              <a:t>gesetzlichen Vertreter</a:t>
            </a:r>
            <a:r>
              <a:rPr lang="de-DE" dirty="0">
                <a:solidFill>
                  <a:schemeClr val="bg1"/>
                </a:solidFill>
              </a:rPr>
              <a:t>:</a:t>
            </a:r>
          </a:p>
          <a:p>
            <a:pPr marL="285750" indent="-285750">
              <a:spcAft>
                <a:spcPts val="600"/>
              </a:spcAft>
              <a:buFontTx/>
              <a:buChar char="-"/>
            </a:pPr>
            <a:r>
              <a:rPr lang="de-DE" u="sng" dirty="0">
                <a:solidFill>
                  <a:schemeClr val="bg1"/>
                </a:solidFill>
              </a:rPr>
              <a:t>SPID</a:t>
            </a:r>
            <a:r>
              <a:rPr lang="de-DE" dirty="0">
                <a:solidFill>
                  <a:schemeClr val="bg1"/>
                </a:solidFill>
              </a:rPr>
              <a:t>: für den Zugang zu Vereinsdaten bei Steueramt (</a:t>
            </a:r>
            <a:r>
              <a:rPr lang="de-DE" dirty="0" err="1">
                <a:solidFill>
                  <a:schemeClr val="bg1"/>
                </a:solidFill>
              </a:rPr>
              <a:t>Fisconline</a:t>
            </a:r>
            <a:r>
              <a:rPr lang="de-DE" dirty="0">
                <a:solidFill>
                  <a:schemeClr val="bg1"/>
                </a:solidFill>
              </a:rPr>
              <a:t>), RUNTS und Landesverzeichnis</a:t>
            </a:r>
          </a:p>
          <a:p>
            <a:pPr marL="285750" indent="-285750">
              <a:spcAft>
                <a:spcPts val="600"/>
              </a:spcAft>
              <a:buFontTx/>
              <a:buChar char="-"/>
            </a:pPr>
            <a:r>
              <a:rPr lang="de-DE" u="sng" dirty="0">
                <a:solidFill>
                  <a:schemeClr val="bg1"/>
                </a:solidFill>
              </a:rPr>
              <a:t>Digitale Unterschrift</a:t>
            </a:r>
            <a:r>
              <a:rPr lang="de-DE" dirty="0">
                <a:solidFill>
                  <a:schemeClr val="bg1"/>
                </a:solidFill>
              </a:rPr>
              <a:t>: für die Unterzeichnung der Dokumente an RUNTS und bei Beitragsansuchen</a:t>
            </a:r>
            <a:endParaRPr lang="it-IT" dirty="0">
              <a:solidFill>
                <a:schemeClr val="bg1"/>
              </a:solidFill>
            </a:endParaRPr>
          </a:p>
        </p:txBody>
      </p:sp>
    </p:spTree>
    <p:extLst>
      <p:ext uri="{BB962C8B-B14F-4D97-AF65-F5344CB8AC3E}">
        <p14:creationId xmlns:p14="http://schemas.microsoft.com/office/powerpoint/2010/main" val="65354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a:ln>
            <a:solidFill>
              <a:srgbClr val="878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de-DE" dirty="0">
                <a:solidFill>
                  <a:schemeClr val="tx1"/>
                </a:solidFill>
              </a:rPr>
              <a:t>Danke – Grazie</a:t>
            </a:r>
          </a:p>
        </p:txBody>
      </p:sp>
      <p:grpSp>
        <p:nvGrpSpPr>
          <p:cNvPr id="14" name="Gruppieren 13">
            <a:extLst>
              <a:ext uri="{FF2B5EF4-FFF2-40B4-BE49-F238E27FC236}">
                <a16:creationId xmlns:a16="http://schemas.microsoft.com/office/drawing/2014/main" id="{6DAF4871-19FB-44BF-82F9-BCAAB2378EBE}"/>
              </a:ext>
            </a:extLst>
          </p:cNvPr>
          <p:cNvGrpSpPr/>
          <p:nvPr/>
        </p:nvGrpSpPr>
        <p:grpSpPr>
          <a:xfrm>
            <a:off x="-1" y="2615847"/>
            <a:ext cx="12192001" cy="4242155"/>
            <a:chOff x="-1" y="2615847"/>
            <a:chExt cx="12192001" cy="4242155"/>
          </a:xfrm>
        </p:grpSpPr>
        <p:pic>
          <p:nvPicPr>
            <p:cNvPr id="55" name="Grafik 54" descr="Ein Bild, das Vektorgrafiken enthält.&#10;&#10;Automatisch generierte Beschreibung">
              <a:extLst>
                <a:ext uri="{FF2B5EF4-FFF2-40B4-BE49-F238E27FC236}">
                  <a16:creationId xmlns:a16="http://schemas.microsoft.com/office/drawing/2014/main" id="{D5AF3B84-5B48-4359-A4F4-0825D70A3B6A}"/>
                </a:ext>
              </a:extLst>
            </p:cNvPr>
            <p:cNvPicPr>
              <a:picLocks noChangeAspect="1"/>
            </p:cNvPicPr>
            <p:nvPr/>
          </p:nvPicPr>
          <p:blipFill>
            <a:blip r:embed="rId3"/>
            <a:stretch>
              <a:fillRect/>
            </a:stretch>
          </p:blipFill>
          <p:spPr>
            <a:xfrm rot="10800000" flipH="1">
              <a:off x="2884227" y="2615847"/>
              <a:ext cx="4664911" cy="4242154"/>
            </a:xfrm>
            <a:prstGeom prst="rect">
              <a:avLst/>
            </a:prstGeom>
          </p:spPr>
        </p:pic>
        <p:pic>
          <p:nvPicPr>
            <p:cNvPr id="6" name="Grafik 5" descr="Ein Bild, das Vektorgrafiken enthält.&#10;&#10;Automatisch generierte Beschreibung">
              <a:extLst>
                <a:ext uri="{FF2B5EF4-FFF2-40B4-BE49-F238E27FC236}">
                  <a16:creationId xmlns:a16="http://schemas.microsoft.com/office/drawing/2014/main" id="{6F85B55A-D61E-428C-BB09-1AF9141CFC83}"/>
                </a:ext>
              </a:extLst>
            </p:cNvPr>
            <p:cNvPicPr>
              <a:picLocks noChangeAspect="1"/>
            </p:cNvPicPr>
            <p:nvPr/>
          </p:nvPicPr>
          <p:blipFill>
            <a:blip r:embed="rId3"/>
            <a:stretch>
              <a:fillRect/>
            </a:stretch>
          </p:blipFill>
          <p:spPr>
            <a:xfrm rot="10800000">
              <a:off x="7527089" y="2615847"/>
              <a:ext cx="4664911" cy="4242154"/>
            </a:xfrm>
            <a:prstGeom prst="rect">
              <a:avLst/>
            </a:prstGeom>
          </p:spPr>
        </p:pic>
        <p:pic>
          <p:nvPicPr>
            <p:cNvPr id="56" name="Grafik 55" descr="Ein Bild, das Vektorgrafiken enthält.&#10;&#10;Automatisch generierte Beschreibung">
              <a:extLst>
                <a:ext uri="{FF2B5EF4-FFF2-40B4-BE49-F238E27FC236}">
                  <a16:creationId xmlns:a16="http://schemas.microsoft.com/office/drawing/2014/main" id="{67FB7B7D-2F49-4414-8E46-FA9CDF9A2BEC}"/>
                </a:ext>
              </a:extLst>
            </p:cNvPr>
            <p:cNvPicPr>
              <a:picLocks noChangeAspect="1"/>
            </p:cNvPicPr>
            <p:nvPr/>
          </p:nvPicPr>
          <p:blipFill rotWithShape="1">
            <a:blip r:embed="rId3"/>
            <a:srcRect r="37699"/>
            <a:stretch/>
          </p:blipFill>
          <p:spPr>
            <a:xfrm rot="10800000">
              <a:off x="-1" y="2615848"/>
              <a:ext cx="2906276" cy="4242154"/>
            </a:xfrm>
            <a:prstGeom prst="rect">
              <a:avLst/>
            </a:prstGeom>
          </p:spPr>
        </p:pic>
      </p:grpSp>
    </p:spTree>
    <p:extLst>
      <p:ext uri="{BB962C8B-B14F-4D97-AF65-F5344CB8AC3E}">
        <p14:creationId xmlns:p14="http://schemas.microsoft.com/office/powerpoint/2010/main" val="70495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a:ln>
            <a:solidFill>
              <a:srgbClr val="878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lstStyle/>
          <a:p>
            <a:pPr algn="l"/>
            <a:r>
              <a:rPr lang="it-IT" dirty="0">
                <a:solidFill>
                  <a:schemeClr val="tx1"/>
                </a:solidFill>
              </a:rPr>
              <a:t>KURZE UMFRAGE</a:t>
            </a:r>
            <a:endParaRPr lang="de-DE" dirty="0">
              <a:solidFill>
                <a:schemeClr val="tx1"/>
              </a:solidFill>
            </a:endParaRPr>
          </a:p>
        </p:txBody>
      </p:sp>
      <p:sp>
        <p:nvSpPr>
          <p:cNvPr id="7" name="AutoShape 2" descr="qr code">
            <a:extLst>
              <a:ext uri="{FF2B5EF4-FFF2-40B4-BE49-F238E27FC236}">
                <a16:creationId xmlns:a16="http://schemas.microsoft.com/office/drawing/2014/main" id="{82CD2D3B-EE7F-0352-501F-FD2134E20DDC}"/>
              </a:ext>
            </a:extLst>
          </p:cNvPr>
          <p:cNvSpPr>
            <a:spLocks noChangeAspect="1" noChangeArrowheads="1"/>
          </p:cNvSpPr>
          <p:nvPr/>
        </p:nvSpPr>
        <p:spPr bwMode="auto">
          <a:xfrm>
            <a:off x="5943600" y="3276600"/>
            <a:ext cx="1359568" cy="13595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5" name="Grafik 4">
            <a:extLst>
              <a:ext uri="{FF2B5EF4-FFF2-40B4-BE49-F238E27FC236}">
                <a16:creationId xmlns:a16="http://schemas.microsoft.com/office/drawing/2014/main" id="{895C26B1-1BC4-BBA4-9EC3-8789449A89F3}"/>
              </a:ext>
            </a:extLst>
          </p:cNvPr>
          <p:cNvPicPr>
            <a:picLocks noChangeAspect="1"/>
          </p:cNvPicPr>
          <p:nvPr/>
        </p:nvPicPr>
        <p:blipFill>
          <a:blip r:embed="rId3"/>
          <a:stretch>
            <a:fillRect/>
          </a:stretch>
        </p:blipFill>
        <p:spPr>
          <a:xfrm>
            <a:off x="4271210" y="1608214"/>
            <a:ext cx="4243149" cy="4243149"/>
          </a:xfrm>
          <a:prstGeom prst="rect">
            <a:avLst/>
          </a:prstGeom>
        </p:spPr>
      </p:pic>
      <p:sp>
        <p:nvSpPr>
          <p:cNvPr id="8" name="Textfeld 7">
            <a:extLst>
              <a:ext uri="{FF2B5EF4-FFF2-40B4-BE49-F238E27FC236}">
                <a16:creationId xmlns:a16="http://schemas.microsoft.com/office/drawing/2014/main" id="{F6069B6A-0C10-57AC-A6B6-93B4D214BB51}"/>
              </a:ext>
            </a:extLst>
          </p:cNvPr>
          <p:cNvSpPr txBox="1"/>
          <p:nvPr/>
        </p:nvSpPr>
        <p:spPr>
          <a:xfrm>
            <a:off x="4150895" y="6072084"/>
            <a:ext cx="6112042" cy="400110"/>
          </a:xfrm>
          <a:prstGeom prst="rect">
            <a:avLst/>
          </a:prstGeom>
          <a:noFill/>
        </p:spPr>
        <p:txBody>
          <a:bodyPr wrap="square">
            <a:spAutoFit/>
          </a:bodyPr>
          <a:lstStyle/>
          <a:p>
            <a:r>
              <a:rPr lang="it-IT" sz="2000" dirty="0">
                <a:solidFill>
                  <a:schemeClr val="bg1"/>
                </a:solidFill>
              </a:rPr>
              <a:t>https://app.sli.do/event/udzmH1VuBEHk6sbP6WeB2b</a:t>
            </a:r>
          </a:p>
        </p:txBody>
      </p:sp>
    </p:spTree>
    <p:extLst>
      <p:ext uri="{BB962C8B-B14F-4D97-AF65-F5344CB8AC3E}">
        <p14:creationId xmlns:p14="http://schemas.microsoft.com/office/powerpoint/2010/main" val="3044904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sz="2700" dirty="0">
                <a:solidFill>
                  <a:schemeClr val="tx1"/>
                </a:solidFill>
              </a:rPr>
              <a:t>QUESTION TIME</a:t>
            </a:r>
            <a:endParaRPr lang="de-DE" sz="2700" dirty="0">
              <a:solidFill>
                <a:schemeClr val="tx1"/>
              </a:solidFill>
            </a:endParaRPr>
          </a:p>
        </p:txBody>
      </p:sp>
      <p:pic>
        <p:nvPicPr>
          <p:cNvPr id="1040" name="Picture 16" descr="Frage, Fragezeichen, Hilfe, Antwort">
            <a:extLst>
              <a:ext uri="{FF2B5EF4-FFF2-40B4-BE49-F238E27FC236}">
                <a16:creationId xmlns:a16="http://schemas.microsoft.com/office/drawing/2014/main" id="{4C6ECC1A-D931-421C-9A41-FF79185FB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078" y="2543640"/>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9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3E14E-B5F9-18E7-A72C-1413AC4A5952}"/>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id="{DACC9571-0454-31A2-BB59-7D5C28B73962}"/>
              </a:ext>
            </a:extLst>
          </p:cNvPr>
          <p:cNvSpPr/>
          <p:nvPr/>
        </p:nvSpPr>
        <p:spPr>
          <a:xfrm>
            <a:off x="5228824" y="0"/>
            <a:ext cx="6963177" cy="785915"/>
          </a:xfrm>
          <a:prstGeom prst="rect">
            <a:avLst/>
          </a:prstGeom>
          <a:solidFill>
            <a:srgbClr val="878684"/>
          </a:solidFill>
          <a:ln>
            <a:solidFill>
              <a:srgbClr val="878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1BEBDFA-7AAF-7617-907E-6E6FD09DC7B9}"/>
              </a:ext>
            </a:extLst>
          </p:cNvPr>
          <p:cNvSpPr>
            <a:spLocks noGrp="1"/>
          </p:cNvSpPr>
          <p:nvPr>
            <p:ph type="title"/>
          </p:nvPr>
        </p:nvSpPr>
        <p:spPr>
          <a:xfrm>
            <a:off x="5331856" y="71405"/>
            <a:ext cx="6860146" cy="643103"/>
          </a:xfrm>
        </p:spPr>
        <p:txBody>
          <a:bodyPr/>
          <a:lstStyle/>
          <a:p>
            <a:pPr algn="l"/>
            <a:r>
              <a:rPr lang="it-IT" dirty="0">
                <a:solidFill>
                  <a:schemeClr val="tx1"/>
                </a:solidFill>
              </a:rPr>
              <a:t>TAGESORDNUNG</a:t>
            </a:r>
            <a:endParaRPr lang="de-DE" dirty="0">
              <a:solidFill>
                <a:schemeClr val="tx1"/>
              </a:solidFill>
            </a:endParaRPr>
          </a:p>
        </p:txBody>
      </p:sp>
      <p:graphicFrame>
        <p:nvGraphicFramePr>
          <p:cNvPr id="8" name="Tabella 2">
            <a:extLst>
              <a:ext uri="{FF2B5EF4-FFF2-40B4-BE49-F238E27FC236}">
                <a16:creationId xmlns:a16="http://schemas.microsoft.com/office/drawing/2014/main" id="{B07C93DF-939D-8C5B-204E-78183B249812}"/>
              </a:ext>
            </a:extLst>
          </p:cNvPr>
          <p:cNvGraphicFramePr>
            <a:graphicFrameLocks noGrp="1"/>
          </p:cNvGraphicFramePr>
          <p:nvPr>
            <p:extLst>
              <p:ext uri="{D42A27DB-BD31-4B8C-83A1-F6EECF244321}">
                <p14:modId xmlns:p14="http://schemas.microsoft.com/office/powerpoint/2010/main" val="1303828066"/>
              </p:ext>
            </p:extLst>
          </p:nvPr>
        </p:nvGraphicFramePr>
        <p:xfrm>
          <a:off x="1744274" y="1690848"/>
          <a:ext cx="5639760" cy="1885249"/>
        </p:xfrm>
        <a:graphic>
          <a:graphicData uri="http://schemas.openxmlformats.org/drawingml/2006/table">
            <a:tbl>
              <a:tblPr firstRow="1" bandRow="1">
                <a:tableStyleId>{69CF1AB2-1976-4502-BF36-3FF5EA218861}</a:tableStyleId>
              </a:tblPr>
              <a:tblGrid>
                <a:gridCol w="560431">
                  <a:extLst>
                    <a:ext uri="{9D8B030D-6E8A-4147-A177-3AD203B41FA5}">
                      <a16:colId xmlns:a16="http://schemas.microsoft.com/office/drawing/2014/main" val="20000"/>
                    </a:ext>
                  </a:extLst>
                </a:gridCol>
                <a:gridCol w="5079329">
                  <a:extLst>
                    <a:ext uri="{9D8B030D-6E8A-4147-A177-3AD203B41FA5}">
                      <a16:colId xmlns:a16="http://schemas.microsoft.com/office/drawing/2014/main" val="20001"/>
                    </a:ext>
                  </a:extLst>
                </a:gridCol>
              </a:tblGrid>
              <a:tr h="493159">
                <a:tc>
                  <a:txBody>
                    <a:bodyPr/>
                    <a:lstStyle/>
                    <a:p>
                      <a:pPr marL="0" algn="ctr" defTabSz="914400" rtl="0" eaLnBrk="1" latinLnBrk="0" hangingPunct="1"/>
                      <a:r>
                        <a:rPr lang="it-IT" sz="1400" b="1" kern="1200" dirty="0">
                          <a:solidFill>
                            <a:srgbClr val="878684"/>
                          </a:solidFill>
                          <a:latin typeface="+mn-lt"/>
                          <a:ea typeface="+mn-ea"/>
                          <a:cs typeface="+mn-cs"/>
                        </a:rPr>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rgbClr val="878684"/>
                          </a:solidFill>
                          <a:latin typeface="+mn-lt"/>
                          <a:ea typeface="+mn-ea"/>
                          <a:cs typeface="+mn-cs"/>
                        </a:rPr>
                        <a:t>DIE REFORM DES DRITTEN SEKTORS</a:t>
                      </a:r>
                      <a:endParaRPr lang="it-IT" sz="1400" b="1" kern="1200" dirty="0">
                        <a:solidFill>
                          <a:schemeClr val="dk1"/>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3159">
                <a:tc>
                  <a:txBody>
                    <a:bodyPr/>
                    <a:lstStyle/>
                    <a:p>
                      <a:pPr algn="ctr"/>
                      <a:r>
                        <a:rPr lang="it-IT" sz="1400" b="1" kern="1200" dirty="0">
                          <a:solidFill>
                            <a:srgbClr val="878684"/>
                          </a:solidFill>
                          <a:latin typeface="+mn-lt"/>
                          <a:ea typeface="+mn-ea"/>
                          <a:cs typeface="+mn-cs"/>
                        </a:rPr>
                        <a:t>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878684"/>
                          </a:solidFill>
                        </a:rPr>
                        <a:t>NATIONALES EINHEITSREGISTER RUNTS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3159">
                <a:tc>
                  <a:txBody>
                    <a:bodyPr/>
                    <a:lstStyle/>
                    <a:p>
                      <a:pPr algn="ctr"/>
                      <a:r>
                        <a:rPr lang="de-DE" sz="1400" b="1" kern="1200" dirty="0">
                          <a:solidFill>
                            <a:srgbClr val="878684"/>
                          </a:solidFill>
                          <a:latin typeface="+mn-lt"/>
                          <a:ea typeface="+mn-ea"/>
                          <a:cs typeface="+mn-cs"/>
                        </a:rPr>
                        <a:t>3)</a:t>
                      </a:r>
                      <a:endParaRPr lang="it-IT" sz="1400" b="1" kern="1200" dirty="0">
                        <a:solidFill>
                          <a:srgbClr val="878684"/>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rgbClr val="878684"/>
                          </a:solidFill>
                        </a:rPr>
                        <a:t>LANDESVERZEICHNIS</a:t>
                      </a:r>
                      <a:endParaRPr lang="it-IT" sz="1400" b="1" dirty="0">
                        <a:solidFill>
                          <a:srgbClr val="878684"/>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3231302"/>
                  </a:ext>
                </a:extLst>
              </a:tr>
              <a:tr h="405772">
                <a:tc>
                  <a:txBody>
                    <a:bodyPr/>
                    <a:lstStyle/>
                    <a:p>
                      <a:pPr algn="ctr"/>
                      <a:r>
                        <a:rPr lang="it-IT" sz="1400" b="1" kern="1200" dirty="0">
                          <a:solidFill>
                            <a:srgbClr val="878684"/>
                          </a:solidFill>
                          <a:latin typeface="+mn-lt"/>
                          <a:ea typeface="+mn-ea"/>
                          <a:cs typeface="+mn-cs"/>
                        </a:rPr>
                        <a:t>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rgbClr val="878684"/>
                          </a:solidFill>
                        </a:rPr>
                        <a:t>EINTRAGUNG WO?</a:t>
                      </a:r>
                      <a:endParaRPr lang="it-IT" sz="1400" b="1" dirty="0">
                        <a:solidFill>
                          <a:srgbClr val="878684"/>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7346702"/>
                  </a:ext>
                </a:extLst>
              </a:tr>
            </a:tbl>
          </a:graphicData>
        </a:graphic>
      </p:graphicFrame>
      <p:graphicFrame>
        <p:nvGraphicFramePr>
          <p:cNvPr id="3" name="Tabella 2">
            <a:extLst>
              <a:ext uri="{FF2B5EF4-FFF2-40B4-BE49-F238E27FC236}">
                <a16:creationId xmlns:a16="http://schemas.microsoft.com/office/drawing/2014/main" id="{022A197D-368D-4BF8-03A6-8E664A26D0DD}"/>
              </a:ext>
            </a:extLst>
          </p:cNvPr>
          <p:cNvGraphicFramePr>
            <a:graphicFrameLocks noGrp="1"/>
          </p:cNvGraphicFramePr>
          <p:nvPr>
            <p:extLst>
              <p:ext uri="{D42A27DB-BD31-4B8C-83A1-F6EECF244321}">
                <p14:modId xmlns:p14="http://schemas.microsoft.com/office/powerpoint/2010/main" val="1840449423"/>
              </p:ext>
            </p:extLst>
          </p:nvPr>
        </p:nvGraphicFramePr>
        <p:xfrm>
          <a:off x="5009975" y="4214310"/>
          <a:ext cx="5657222" cy="2130376"/>
        </p:xfrm>
        <a:graphic>
          <a:graphicData uri="http://schemas.openxmlformats.org/drawingml/2006/table">
            <a:tbl>
              <a:tblPr firstRow="1" bandRow="1">
                <a:tableStyleId>{69CF1AB2-1976-4502-BF36-3FF5EA218861}</a:tableStyleId>
              </a:tblPr>
              <a:tblGrid>
                <a:gridCol w="562166">
                  <a:extLst>
                    <a:ext uri="{9D8B030D-6E8A-4147-A177-3AD203B41FA5}">
                      <a16:colId xmlns:a16="http://schemas.microsoft.com/office/drawing/2014/main" val="20000"/>
                    </a:ext>
                  </a:extLst>
                </a:gridCol>
                <a:gridCol w="5095056">
                  <a:extLst>
                    <a:ext uri="{9D8B030D-6E8A-4147-A177-3AD203B41FA5}">
                      <a16:colId xmlns:a16="http://schemas.microsoft.com/office/drawing/2014/main" val="20001"/>
                    </a:ext>
                  </a:extLst>
                </a:gridCol>
              </a:tblGrid>
              <a:tr h="496452">
                <a:tc>
                  <a:txBody>
                    <a:bodyPr/>
                    <a:lstStyle/>
                    <a:p>
                      <a:pPr marL="0" algn="ctr" defTabSz="914400" rtl="0" eaLnBrk="1" latinLnBrk="0" hangingPunct="1"/>
                      <a:r>
                        <a:rPr lang="it-IT" sz="1400" b="1" kern="1200" dirty="0">
                          <a:solidFill>
                            <a:srgbClr val="878684"/>
                          </a:solidFill>
                          <a:latin typeface="+mn-lt"/>
                          <a:ea typeface="+mn-ea"/>
                          <a:cs typeface="+mn-cs"/>
                        </a:rPr>
                        <a:t>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rgbClr val="878684"/>
                          </a:solidFill>
                          <a:latin typeface="+mn-lt"/>
                          <a:ea typeface="+mn-ea"/>
                          <a:cs typeface="+mn-cs"/>
                        </a:rPr>
                        <a:t>GEWERBLICHE VS. STEUERFREIE EINNAHMEN</a:t>
                      </a:r>
                      <a:endParaRPr lang="it-IT" sz="1400" b="1" kern="1200" dirty="0">
                        <a:solidFill>
                          <a:schemeClr val="dk1"/>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8481">
                <a:tc>
                  <a:txBody>
                    <a:bodyPr/>
                    <a:lstStyle/>
                    <a:p>
                      <a:pPr algn="ctr"/>
                      <a:r>
                        <a:rPr lang="it-IT" sz="1400" b="1" kern="1200" dirty="0">
                          <a:solidFill>
                            <a:srgbClr val="878684"/>
                          </a:solidFill>
                          <a:latin typeface="+mn-lt"/>
                          <a:ea typeface="+mn-ea"/>
                          <a:cs typeface="+mn-cs"/>
                        </a:rPr>
                        <a:t>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878684"/>
                          </a:solidFill>
                        </a:rPr>
                        <a:t>JAHRESABRECHNUNG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7346702"/>
                  </a:ext>
                </a:extLst>
              </a:tr>
              <a:tr h="408481">
                <a:tc>
                  <a:txBody>
                    <a:bodyPr/>
                    <a:lstStyle/>
                    <a:p>
                      <a:pPr algn="ctr"/>
                      <a:r>
                        <a:rPr lang="de-DE" sz="1400" b="1" kern="1200" dirty="0">
                          <a:solidFill>
                            <a:srgbClr val="878684"/>
                          </a:solidFill>
                          <a:latin typeface="+mn-lt"/>
                          <a:ea typeface="+mn-ea"/>
                          <a:cs typeface="+mn-cs"/>
                        </a:rPr>
                        <a:t>3)</a:t>
                      </a:r>
                      <a:endParaRPr lang="it-IT" sz="1400" b="1" kern="1200" dirty="0">
                        <a:solidFill>
                          <a:srgbClr val="878684"/>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kern="1200" dirty="0">
                          <a:solidFill>
                            <a:srgbClr val="878684"/>
                          </a:solidFill>
                          <a:latin typeface="+mn-lt"/>
                          <a:ea typeface="+mn-ea"/>
                          <a:cs typeface="+mn-cs"/>
                        </a:rPr>
                        <a:t>VEREINSBÜCHER UND REGISTER</a:t>
                      </a:r>
                      <a:endParaRPr lang="it-IT" sz="1400" b="1" kern="1200" dirty="0">
                        <a:solidFill>
                          <a:schemeClr val="dk1"/>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1441747"/>
                  </a:ext>
                </a:extLst>
              </a:tr>
              <a:tr h="408481">
                <a:tc>
                  <a:txBody>
                    <a:bodyPr/>
                    <a:lstStyle/>
                    <a:p>
                      <a:pPr algn="ctr"/>
                      <a:r>
                        <a:rPr lang="de-DE" sz="1400" b="1" kern="1200" dirty="0">
                          <a:solidFill>
                            <a:srgbClr val="878684"/>
                          </a:solidFill>
                          <a:latin typeface="+mn-lt"/>
                          <a:ea typeface="+mn-ea"/>
                          <a:cs typeface="+mn-cs"/>
                        </a:rPr>
                        <a:t>4)</a:t>
                      </a:r>
                      <a:endParaRPr lang="it-IT" sz="1400" b="1" kern="1200" dirty="0">
                        <a:solidFill>
                          <a:srgbClr val="878684"/>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878684"/>
                          </a:solidFill>
                        </a:rPr>
                        <a:t>VERÖFFENTLICHUNGSPFLICHTEN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472143"/>
                  </a:ext>
                </a:extLst>
              </a:tr>
              <a:tr h="408481">
                <a:tc>
                  <a:txBody>
                    <a:bodyPr/>
                    <a:lstStyle/>
                    <a:p>
                      <a:pPr algn="ctr"/>
                      <a:r>
                        <a:rPr lang="de-DE" sz="1400" b="1" kern="1200" dirty="0">
                          <a:solidFill>
                            <a:srgbClr val="878684"/>
                          </a:solidFill>
                          <a:latin typeface="+mn-lt"/>
                          <a:ea typeface="+mn-ea"/>
                          <a:cs typeface="+mn-cs"/>
                        </a:rPr>
                        <a:t>5)</a:t>
                      </a:r>
                      <a:endParaRPr lang="it-IT" sz="1400" b="1" kern="1200" dirty="0">
                        <a:solidFill>
                          <a:srgbClr val="878684"/>
                        </a:solidFill>
                        <a:latin typeface="+mn-lt"/>
                        <a:ea typeface="+mn-ea"/>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878684"/>
                          </a:solidFill>
                        </a:rPr>
                        <a:t>DIGITALISIERUNG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0966936"/>
                  </a:ext>
                </a:extLst>
              </a:tr>
            </a:tbl>
          </a:graphicData>
        </a:graphic>
      </p:graphicFrame>
      <p:sp>
        <p:nvSpPr>
          <p:cNvPr id="5" name="Textfeld 4">
            <a:extLst>
              <a:ext uri="{FF2B5EF4-FFF2-40B4-BE49-F238E27FC236}">
                <a16:creationId xmlns:a16="http://schemas.microsoft.com/office/drawing/2014/main" id="{8675A8FB-470B-4655-40EC-E64B9332076B}"/>
              </a:ext>
            </a:extLst>
          </p:cNvPr>
          <p:cNvSpPr txBox="1"/>
          <p:nvPr/>
        </p:nvSpPr>
        <p:spPr>
          <a:xfrm>
            <a:off x="1643791" y="1344338"/>
            <a:ext cx="1446230" cy="369332"/>
          </a:xfrm>
          <a:prstGeom prst="rect">
            <a:avLst/>
          </a:prstGeom>
          <a:noFill/>
        </p:spPr>
        <p:txBody>
          <a:bodyPr wrap="none" rtlCol="0">
            <a:spAutoFit/>
          </a:bodyPr>
          <a:lstStyle/>
          <a:p>
            <a:r>
              <a:rPr lang="de-DE" b="1" dirty="0">
                <a:solidFill>
                  <a:schemeClr val="bg1"/>
                </a:solidFill>
              </a:rPr>
              <a:t>ÜBERBLICK:</a:t>
            </a:r>
            <a:endParaRPr lang="it-IT" b="1" dirty="0">
              <a:solidFill>
                <a:schemeClr val="bg1"/>
              </a:solidFill>
            </a:endParaRPr>
          </a:p>
        </p:txBody>
      </p:sp>
      <p:sp>
        <p:nvSpPr>
          <p:cNvPr id="6" name="Textfeld 5">
            <a:extLst>
              <a:ext uri="{FF2B5EF4-FFF2-40B4-BE49-F238E27FC236}">
                <a16:creationId xmlns:a16="http://schemas.microsoft.com/office/drawing/2014/main" id="{930FE081-DAEB-2344-D877-866A63CAEFCD}"/>
              </a:ext>
            </a:extLst>
          </p:cNvPr>
          <p:cNvSpPr txBox="1"/>
          <p:nvPr/>
        </p:nvSpPr>
        <p:spPr>
          <a:xfrm>
            <a:off x="4921228" y="3844978"/>
            <a:ext cx="3869906" cy="369332"/>
          </a:xfrm>
          <a:prstGeom prst="rect">
            <a:avLst/>
          </a:prstGeom>
          <a:noFill/>
        </p:spPr>
        <p:txBody>
          <a:bodyPr wrap="none" rtlCol="0">
            <a:spAutoFit/>
          </a:bodyPr>
          <a:lstStyle/>
          <a:p>
            <a:r>
              <a:rPr lang="de-DE" b="1" dirty="0">
                <a:solidFill>
                  <a:schemeClr val="bg1"/>
                </a:solidFill>
              </a:rPr>
              <a:t>SPIELREGELN IM DRITTEN SEKTOR:</a:t>
            </a:r>
            <a:endParaRPr lang="it-IT" b="1" dirty="0">
              <a:solidFill>
                <a:schemeClr val="bg1"/>
              </a:solidFill>
            </a:endParaRPr>
          </a:p>
        </p:txBody>
      </p:sp>
    </p:spTree>
    <p:extLst>
      <p:ext uri="{BB962C8B-B14F-4D97-AF65-F5344CB8AC3E}">
        <p14:creationId xmlns:p14="http://schemas.microsoft.com/office/powerpoint/2010/main" val="160293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50F6349B-AA5C-B3AE-7B52-2C92AA53E546}"/>
              </a:ext>
            </a:extLst>
          </p:cNvPr>
          <p:cNvSpPr/>
          <p:nvPr/>
        </p:nvSpPr>
        <p:spPr>
          <a:xfrm>
            <a:off x="9465547" y="4793064"/>
            <a:ext cx="1256044" cy="462224"/>
          </a:xfrm>
          <a:prstGeom prst="ellipse">
            <a:avLst/>
          </a:prstGeom>
          <a:solidFill>
            <a:srgbClr val="FF69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feld 11">
            <a:extLst>
              <a:ext uri="{FF2B5EF4-FFF2-40B4-BE49-F238E27FC236}">
                <a16:creationId xmlns:a16="http://schemas.microsoft.com/office/drawing/2014/main" id="{A57A6E48-D7E4-4A0E-9D6B-39BB48A02753}"/>
              </a:ext>
            </a:extLst>
          </p:cNvPr>
          <p:cNvSpPr txBox="1"/>
          <p:nvPr/>
        </p:nvSpPr>
        <p:spPr>
          <a:xfrm>
            <a:off x="972655" y="2372981"/>
            <a:ext cx="10783913" cy="320087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de-DE" dirty="0">
                <a:solidFill>
                  <a:schemeClr val="bg1"/>
                </a:solidFill>
              </a:rPr>
              <a:t>GvD vom 3. Juli 2017, Nr. 117: „Kodex des Dritten Sektors“ (KDS) </a:t>
            </a:r>
          </a:p>
          <a:p>
            <a:pPr marL="342900" indent="-342900">
              <a:spcAft>
                <a:spcPts val="600"/>
              </a:spcAft>
              <a:buFont typeface="Arial" panose="020B0604020202020204" pitchFamily="34" charset="0"/>
              <a:buChar char="•"/>
            </a:pPr>
            <a:r>
              <a:rPr lang="de-DE" dirty="0">
                <a:solidFill>
                  <a:schemeClr val="bg1"/>
                </a:solidFill>
              </a:rPr>
              <a:t>GvD vom 3. Juli 2017, Nr. 112 bzgl. der Sozialunternehmen </a:t>
            </a:r>
          </a:p>
          <a:p>
            <a:pPr marL="342900" indent="-342900">
              <a:spcAft>
                <a:spcPts val="600"/>
              </a:spcAft>
              <a:buFont typeface="Arial" panose="020B0604020202020204" pitchFamily="34" charset="0"/>
              <a:buChar char="•"/>
            </a:pPr>
            <a:r>
              <a:rPr lang="de-DE" dirty="0">
                <a:solidFill>
                  <a:schemeClr val="bg1"/>
                </a:solidFill>
              </a:rPr>
              <a:t>GvD vom 3. Juli 2017, Nr. 111 bzgl. 5 Promille </a:t>
            </a:r>
          </a:p>
          <a:p>
            <a:pPr marL="342900" indent="-342900">
              <a:spcAft>
                <a:spcPts val="600"/>
              </a:spcAft>
              <a:buFont typeface="Arial" panose="020B0604020202020204" pitchFamily="34" charset="0"/>
              <a:buChar char="•"/>
            </a:pPr>
            <a:r>
              <a:rPr lang="it-IT" dirty="0">
                <a:solidFill>
                  <a:schemeClr val="bg1"/>
                </a:solidFill>
              </a:rPr>
              <a:t>MD </a:t>
            </a:r>
            <a:r>
              <a:rPr lang="it-IT" dirty="0" err="1">
                <a:solidFill>
                  <a:schemeClr val="bg1"/>
                </a:solidFill>
              </a:rPr>
              <a:t>vom</a:t>
            </a:r>
            <a:r>
              <a:rPr lang="it-IT" dirty="0">
                <a:solidFill>
                  <a:schemeClr val="bg1"/>
                </a:solidFill>
              </a:rPr>
              <a:t> 4. </a:t>
            </a:r>
            <a:r>
              <a:rPr lang="it-IT" dirty="0" err="1">
                <a:solidFill>
                  <a:schemeClr val="bg1"/>
                </a:solidFill>
              </a:rPr>
              <a:t>Juli</a:t>
            </a:r>
            <a:r>
              <a:rPr lang="it-IT" dirty="0">
                <a:solidFill>
                  <a:schemeClr val="bg1"/>
                </a:solidFill>
              </a:rPr>
              <a:t> 2019 </a:t>
            </a:r>
            <a:r>
              <a:rPr lang="it-IT" dirty="0" err="1">
                <a:solidFill>
                  <a:schemeClr val="bg1"/>
                </a:solidFill>
              </a:rPr>
              <a:t>bzgl</a:t>
            </a:r>
            <a:r>
              <a:rPr lang="it-IT" dirty="0">
                <a:solidFill>
                  <a:schemeClr val="bg1"/>
                </a:solidFill>
              </a:rPr>
              <a:t>. </a:t>
            </a:r>
            <a:r>
              <a:rPr lang="it-IT" dirty="0" err="1">
                <a:solidFill>
                  <a:schemeClr val="bg1"/>
                </a:solidFill>
              </a:rPr>
              <a:t>Sozialbilanz</a:t>
            </a:r>
            <a:endParaRPr lang="it-IT" dirty="0">
              <a:solidFill>
                <a:schemeClr val="bg1"/>
              </a:solidFill>
            </a:endParaRPr>
          </a:p>
          <a:p>
            <a:pPr marL="342900" indent="-342900">
              <a:spcAft>
                <a:spcPts val="600"/>
              </a:spcAft>
              <a:buFont typeface="Arial" panose="020B0604020202020204" pitchFamily="34" charset="0"/>
              <a:buChar char="•"/>
            </a:pPr>
            <a:r>
              <a:rPr lang="it-IT" dirty="0">
                <a:solidFill>
                  <a:schemeClr val="bg1"/>
                </a:solidFill>
              </a:rPr>
              <a:t>MD </a:t>
            </a:r>
            <a:r>
              <a:rPr lang="it-IT" dirty="0" err="1">
                <a:solidFill>
                  <a:schemeClr val="bg1"/>
                </a:solidFill>
              </a:rPr>
              <a:t>vom</a:t>
            </a:r>
            <a:r>
              <a:rPr lang="it-IT" dirty="0">
                <a:solidFill>
                  <a:schemeClr val="bg1"/>
                </a:solidFill>
              </a:rPr>
              <a:t> 5. </a:t>
            </a:r>
            <a:r>
              <a:rPr lang="it-IT" dirty="0" err="1">
                <a:solidFill>
                  <a:schemeClr val="bg1"/>
                </a:solidFill>
              </a:rPr>
              <a:t>März</a:t>
            </a:r>
            <a:r>
              <a:rPr lang="it-IT" dirty="0">
                <a:solidFill>
                  <a:schemeClr val="bg1"/>
                </a:solidFill>
              </a:rPr>
              <a:t> 2020, Nr. 39 </a:t>
            </a:r>
            <a:r>
              <a:rPr lang="it-IT" dirty="0" err="1">
                <a:solidFill>
                  <a:schemeClr val="bg1"/>
                </a:solidFill>
              </a:rPr>
              <a:t>bzgl</a:t>
            </a:r>
            <a:r>
              <a:rPr lang="it-IT" dirty="0">
                <a:solidFill>
                  <a:schemeClr val="bg1"/>
                </a:solidFill>
              </a:rPr>
              <a:t>. </a:t>
            </a:r>
            <a:r>
              <a:rPr lang="it-IT" dirty="0" err="1">
                <a:solidFill>
                  <a:schemeClr val="bg1"/>
                </a:solidFill>
              </a:rPr>
              <a:t>neue</a:t>
            </a:r>
            <a:r>
              <a:rPr lang="it-IT" dirty="0">
                <a:solidFill>
                  <a:schemeClr val="bg1"/>
                </a:solidFill>
              </a:rPr>
              <a:t> </a:t>
            </a:r>
            <a:r>
              <a:rPr lang="it-IT" dirty="0" err="1">
                <a:solidFill>
                  <a:schemeClr val="bg1"/>
                </a:solidFill>
              </a:rPr>
              <a:t>Abrechnungsmodelle</a:t>
            </a:r>
            <a:endParaRPr lang="it-IT" dirty="0">
              <a:solidFill>
                <a:schemeClr val="bg1"/>
              </a:solidFill>
            </a:endParaRPr>
          </a:p>
          <a:p>
            <a:pPr marL="342900" indent="-342900">
              <a:spcAft>
                <a:spcPts val="600"/>
              </a:spcAft>
              <a:buFont typeface="Arial" panose="020B0604020202020204" pitchFamily="34" charset="0"/>
              <a:buChar char="•"/>
            </a:pPr>
            <a:r>
              <a:rPr lang="it-IT" dirty="0">
                <a:solidFill>
                  <a:schemeClr val="bg1"/>
                </a:solidFill>
              </a:rPr>
              <a:t>MD </a:t>
            </a:r>
            <a:r>
              <a:rPr lang="it-IT" dirty="0" err="1">
                <a:solidFill>
                  <a:schemeClr val="bg1"/>
                </a:solidFill>
              </a:rPr>
              <a:t>vom</a:t>
            </a:r>
            <a:r>
              <a:rPr lang="it-IT" dirty="0">
                <a:solidFill>
                  <a:schemeClr val="bg1"/>
                </a:solidFill>
              </a:rPr>
              <a:t> 15. </a:t>
            </a:r>
            <a:r>
              <a:rPr lang="it-IT" dirty="0" err="1">
                <a:solidFill>
                  <a:schemeClr val="bg1"/>
                </a:solidFill>
              </a:rPr>
              <a:t>September</a:t>
            </a:r>
            <a:r>
              <a:rPr lang="it-IT" dirty="0">
                <a:solidFill>
                  <a:schemeClr val="bg1"/>
                </a:solidFill>
              </a:rPr>
              <a:t> 2020, Nr. 106 </a:t>
            </a:r>
            <a:r>
              <a:rPr lang="it-IT" dirty="0" err="1">
                <a:solidFill>
                  <a:schemeClr val="bg1"/>
                </a:solidFill>
              </a:rPr>
              <a:t>bzgl</a:t>
            </a:r>
            <a:r>
              <a:rPr lang="it-IT" dirty="0">
                <a:solidFill>
                  <a:schemeClr val="bg1"/>
                </a:solidFill>
              </a:rPr>
              <a:t>. RUNTS</a:t>
            </a:r>
          </a:p>
          <a:p>
            <a:pPr marL="342900" indent="-342900">
              <a:spcAft>
                <a:spcPts val="600"/>
              </a:spcAft>
              <a:buFont typeface="Arial" panose="020B0604020202020204" pitchFamily="34" charset="0"/>
              <a:buChar char="•"/>
            </a:pPr>
            <a:r>
              <a:rPr lang="it-IT" dirty="0">
                <a:solidFill>
                  <a:schemeClr val="bg1"/>
                </a:solidFill>
              </a:rPr>
              <a:t>MD </a:t>
            </a:r>
            <a:r>
              <a:rPr lang="it-IT" dirty="0" err="1">
                <a:solidFill>
                  <a:schemeClr val="bg1"/>
                </a:solidFill>
              </a:rPr>
              <a:t>vom</a:t>
            </a:r>
            <a:r>
              <a:rPr lang="it-IT" dirty="0">
                <a:solidFill>
                  <a:schemeClr val="bg1"/>
                </a:solidFill>
              </a:rPr>
              <a:t> 13. </a:t>
            </a:r>
            <a:r>
              <a:rPr lang="it-IT" dirty="0" err="1">
                <a:solidFill>
                  <a:schemeClr val="bg1"/>
                </a:solidFill>
              </a:rPr>
              <a:t>Juni</a:t>
            </a:r>
            <a:r>
              <a:rPr lang="it-IT" dirty="0">
                <a:solidFill>
                  <a:schemeClr val="bg1"/>
                </a:solidFill>
              </a:rPr>
              <a:t> 2022 </a:t>
            </a:r>
            <a:r>
              <a:rPr lang="it-IT" dirty="0" err="1">
                <a:solidFill>
                  <a:schemeClr val="bg1"/>
                </a:solidFill>
              </a:rPr>
              <a:t>bzgl</a:t>
            </a:r>
            <a:r>
              <a:rPr lang="it-IT" dirty="0">
                <a:solidFill>
                  <a:schemeClr val="bg1"/>
                </a:solidFill>
              </a:rPr>
              <a:t>. </a:t>
            </a:r>
            <a:r>
              <a:rPr lang="de-DE" dirty="0">
                <a:solidFill>
                  <a:schemeClr val="bg1"/>
                </a:solidFill>
              </a:rPr>
              <a:t>Anweisungen zu den öffentlichen Spendensammlungen gemäß Art 7 KDS</a:t>
            </a:r>
          </a:p>
          <a:p>
            <a:pPr marL="342900" indent="-342900">
              <a:spcAft>
                <a:spcPts val="600"/>
              </a:spcAft>
              <a:buFont typeface="Arial" panose="020B0604020202020204" pitchFamily="34" charset="0"/>
              <a:buChar char="•"/>
            </a:pPr>
            <a:r>
              <a:rPr lang="it-IT" dirty="0" err="1">
                <a:solidFill>
                  <a:schemeClr val="bg1"/>
                </a:solidFill>
              </a:rPr>
              <a:t>März</a:t>
            </a:r>
            <a:r>
              <a:rPr lang="it-IT" dirty="0">
                <a:solidFill>
                  <a:schemeClr val="bg1"/>
                </a:solidFill>
              </a:rPr>
              <a:t> 2025: </a:t>
            </a:r>
            <a:r>
              <a:rPr lang="it-IT" dirty="0" err="1">
                <a:solidFill>
                  <a:schemeClr val="bg1"/>
                </a:solidFill>
              </a:rPr>
              <a:t>Genehmigung</a:t>
            </a:r>
            <a:r>
              <a:rPr lang="it-IT" dirty="0">
                <a:solidFill>
                  <a:schemeClr val="bg1"/>
                </a:solidFill>
              </a:rPr>
              <a:t> </a:t>
            </a:r>
            <a:r>
              <a:rPr lang="it-IT" dirty="0" err="1">
                <a:solidFill>
                  <a:schemeClr val="bg1"/>
                </a:solidFill>
              </a:rPr>
              <a:t>der</a:t>
            </a:r>
            <a:r>
              <a:rPr lang="it-IT" dirty="0">
                <a:solidFill>
                  <a:schemeClr val="bg1"/>
                </a:solidFill>
              </a:rPr>
              <a:t> EU-</a:t>
            </a:r>
            <a:r>
              <a:rPr lang="it-IT" dirty="0" err="1">
                <a:solidFill>
                  <a:schemeClr val="bg1"/>
                </a:solidFill>
              </a:rPr>
              <a:t>Kommission</a:t>
            </a:r>
            <a:r>
              <a:rPr lang="it-IT" dirty="0">
                <a:solidFill>
                  <a:schemeClr val="bg1"/>
                </a:solidFill>
              </a:rPr>
              <a:t> für </a:t>
            </a:r>
            <a:r>
              <a:rPr lang="it-IT" dirty="0" err="1">
                <a:solidFill>
                  <a:schemeClr val="bg1"/>
                </a:solidFill>
              </a:rPr>
              <a:t>Inkraftteten</a:t>
            </a:r>
            <a:r>
              <a:rPr lang="it-IT" dirty="0">
                <a:solidFill>
                  <a:schemeClr val="bg1"/>
                </a:solidFill>
              </a:rPr>
              <a:t> </a:t>
            </a:r>
            <a:r>
              <a:rPr lang="it-IT" dirty="0" err="1">
                <a:solidFill>
                  <a:schemeClr val="bg1"/>
                </a:solidFill>
              </a:rPr>
              <a:t>der</a:t>
            </a:r>
            <a:r>
              <a:rPr lang="it-IT" dirty="0">
                <a:solidFill>
                  <a:schemeClr val="bg1"/>
                </a:solidFill>
              </a:rPr>
              <a:t> </a:t>
            </a:r>
            <a:r>
              <a:rPr lang="it-IT" dirty="0" err="1">
                <a:solidFill>
                  <a:schemeClr val="bg1"/>
                </a:solidFill>
              </a:rPr>
              <a:t>neuen</a:t>
            </a:r>
            <a:r>
              <a:rPr lang="it-IT" dirty="0">
                <a:solidFill>
                  <a:schemeClr val="bg1"/>
                </a:solidFill>
              </a:rPr>
              <a:t> </a:t>
            </a:r>
            <a:r>
              <a:rPr lang="it-IT" dirty="0" err="1">
                <a:solidFill>
                  <a:schemeClr val="bg1"/>
                </a:solidFill>
              </a:rPr>
              <a:t>Steuerregeln</a:t>
            </a:r>
            <a:r>
              <a:rPr lang="it-IT" dirty="0">
                <a:solidFill>
                  <a:schemeClr val="bg1"/>
                </a:solidFill>
              </a:rPr>
              <a:t> ab 1.1.2026</a:t>
            </a:r>
          </a:p>
          <a:p>
            <a:pPr marL="342900" indent="-342900">
              <a:spcAft>
                <a:spcPts val="600"/>
              </a:spcAft>
              <a:buFont typeface="Arial" panose="020B0604020202020204" pitchFamily="34" charset="0"/>
              <a:buChar char="•"/>
            </a:pPr>
            <a:endParaRPr lang="de-DE" dirty="0">
              <a:solidFill>
                <a:schemeClr val="bg1"/>
              </a:solidFill>
            </a:endParaRPr>
          </a:p>
        </p:txBody>
      </p:sp>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DIE REFORM DES DRITTEN SEKTORS</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Was ist gesetzlich neu?</a:t>
              </a:r>
            </a:p>
          </p:txBody>
        </p:sp>
      </p:grpSp>
    </p:spTree>
    <p:extLst>
      <p:ext uri="{BB962C8B-B14F-4D97-AF65-F5344CB8AC3E}">
        <p14:creationId xmlns:p14="http://schemas.microsoft.com/office/powerpoint/2010/main" val="11628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DIE REFORM DES DRITTEN SEKTORS</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fontScale="92500"/>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Welche sind die Körperschaften des 3. Sektors? </a:t>
              </a:r>
            </a:p>
          </p:txBody>
        </p:sp>
      </p:grpSp>
      <p:sp>
        <p:nvSpPr>
          <p:cNvPr id="19" name="Textfeld 18">
            <a:extLst>
              <a:ext uri="{FF2B5EF4-FFF2-40B4-BE49-F238E27FC236}">
                <a16:creationId xmlns:a16="http://schemas.microsoft.com/office/drawing/2014/main" id="{5FF8545B-2418-4588-B8F1-B65E1E05CAC7}"/>
              </a:ext>
            </a:extLst>
          </p:cNvPr>
          <p:cNvSpPr txBox="1"/>
          <p:nvPr/>
        </p:nvSpPr>
        <p:spPr>
          <a:xfrm>
            <a:off x="794754" y="1843951"/>
            <a:ext cx="10654296" cy="1585049"/>
          </a:xfrm>
          <a:prstGeom prst="rect">
            <a:avLst/>
          </a:prstGeom>
          <a:noFill/>
        </p:spPr>
        <p:txBody>
          <a:bodyPr wrap="square" rtlCol="0">
            <a:spAutoFit/>
          </a:bodyPr>
          <a:lstStyle/>
          <a:p>
            <a:pPr>
              <a:spcAft>
                <a:spcPts val="1000"/>
              </a:spcAft>
            </a:pPr>
            <a:r>
              <a:rPr lang="de-DE" dirty="0">
                <a:solidFill>
                  <a:schemeClr val="bg1"/>
                </a:solidFill>
              </a:rPr>
              <a:t>Körperschaften des Dritten Sektors sind:</a:t>
            </a:r>
          </a:p>
          <a:p>
            <a:pPr marL="285750" indent="-285750">
              <a:spcAft>
                <a:spcPts val="1000"/>
              </a:spcAft>
              <a:buFontTx/>
              <a:buChar char="-"/>
            </a:pPr>
            <a:r>
              <a:rPr lang="de-DE" dirty="0">
                <a:solidFill>
                  <a:schemeClr val="bg1"/>
                </a:solidFill>
              </a:rPr>
              <a:t>Vereine, Stiftungen und Sozialunternehmen (z.B. Sozialgenossenschaften), </a:t>
            </a:r>
          </a:p>
          <a:p>
            <a:pPr marL="285750" indent="-285750">
              <a:spcAft>
                <a:spcPts val="1000"/>
              </a:spcAft>
              <a:buFontTx/>
              <a:buChar char="-"/>
            </a:pPr>
            <a:r>
              <a:rPr lang="de-DE" dirty="0">
                <a:solidFill>
                  <a:schemeClr val="bg1"/>
                </a:solidFill>
              </a:rPr>
              <a:t>die Tätigkeiten von allgemeinem Interesse lt. GvD 117.2017 Art. 5 ausüben</a:t>
            </a:r>
          </a:p>
          <a:p>
            <a:pPr marL="285750" indent="-285750">
              <a:spcAft>
                <a:spcPts val="1000"/>
              </a:spcAft>
              <a:buFontTx/>
              <a:buChar char="-"/>
            </a:pPr>
            <a:r>
              <a:rPr lang="de-DE" dirty="0">
                <a:solidFill>
                  <a:schemeClr val="bg1"/>
                </a:solidFill>
              </a:rPr>
              <a:t>und sich in das einheitliche Verzeichnis des Dritten Sektors eintragen lassen. </a:t>
            </a:r>
          </a:p>
        </p:txBody>
      </p:sp>
      <p:sp>
        <p:nvSpPr>
          <p:cNvPr id="20" name="Textfeld 19">
            <a:extLst>
              <a:ext uri="{FF2B5EF4-FFF2-40B4-BE49-F238E27FC236}">
                <a16:creationId xmlns:a16="http://schemas.microsoft.com/office/drawing/2014/main" id="{15C2B424-8D08-49A6-8787-F4786011B139}"/>
              </a:ext>
            </a:extLst>
          </p:cNvPr>
          <p:cNvSpPr txBox="1"/>
          <p:nvPr/>
        </p:nvSpPr>
        <p:spPr>
          <a:xfrm>
            <a:off x="794754" y="3693675"/>
            <a:ext cx="10462050" cy="2662267"/>
          </a:xfrm>
          <a:prstGeom prst="rect">
            <a:avLst/>
          </a:prstGeom>
          <a:noFill/>
        </p:spPr>
        <p:txBody>
          <a:bodyPr wrap="square" rtlCol="0">
            <a:spAutoFit/>
          </a:bodyPr>
          <a:lstStyle/>
          <a:p>
            <a:pPr>
              <a:spcAft>
                <a:spcPts val="600"/>
              </a:spcAft>
            </a:pPr>
            <a:r>
              <a:rPr lang="de-DE" dirty="0">
                <a:solidFill>
                  <a:schemeClr val="bg1"/>
                </a:solidFill>
              </a:rPr>
              <a:t>Vom Dritten Sektor </a:t>
            </a:r>
            <a:r>
              <a:rPr lang="de-DE" b="1" u="sng" dirty="0">
                <a:solidFill>
                  <a:schemeClr val="bg1"/>
                </a:solidFill>
              </a:rPr>
              <a:t>ausgeschlossen</a:t>
            </a:r>
            <a:r>
              <a:rPr lang="de-DE" dirty="0">
                <a:solidFill>
                  <a:schemeClr val="bg1"/>
                </a:solidFill>
              </a:rPr>
              <a:t> bleiben: </a:t>
            </a:r>
          </a:p>
          <a:p>
            <a:pPr marL="342900" indent="-342900">
              <a:buFont typeface="Arial" panose="020B0604020202020204" pitchFamily="34" charset="0"/>
              <a:buChar char="•"/>
            </a:pPr>
            <a:r>
              <a:rPr lang="de-DE" dirty="0">
                <a:solidFill>
                  <a:schemeClr val="bg1"/>
                </a:solidFill>
              </a:rPr>
              <a:t>öffentliche Körperschaften</a:t>
            </a:r>
          </a:p>
          <a:p>
            <a:pPr marL="342900" indent="-342900">
              <a:buFont typeface="Arial" panose="020B0604020202020204" pitchFamily="34" charset="0"/>
              <a:buChar char="•"/>
            </a:pPr>
            <a:r>
              <a:rPr lang="de-DE" dirty="0">
                <a:solidFill>
                  <a:schemeClr val="bg1"/>
                </a:solidFill>
              </a:rPr>
              <a:t>politische Formationen und Vereine </a:t>
            </a:r>
          </a:p>
          <a:p>
            <a:pPr marL="342900" indent="-342900">
              <a:buFont typeface="Arial" panose="020B0604020202020204" pitchFamily="34" charset="0"/>
              <a:buChar char="•"/>
            </a:pPr>
            <a:r>
              <a:rPr lang="de-DE" dirty="0">
                <a:solidFill>
                  <a:schemeClr val="bg1"/>
                </a:solidFill>
              </a:rPr>
              <a:t>Gewerkschaften</a:t>
            </a:r>
          </a:p>
          <a:p>
            <a:pPr marL="342900" indent="-342900">
              <a:buFont typeface="Arial" panose="020B0604020202020204" pitchFamily="34" charset="0"/>
              <a:buChar char="•"/>
            </a:pPr>
            <a:r>
              <a:rPr lang="de-DE" dirty="0">
                <a:solidFill>
                  <a:schemeClr val="bg1"/>
                </a:solidFill>
              </a:rPr>
              <a:t>Berufsvereinigungen und berufsständische Organisationen </a:t>
            </a:r>
          </a:p>
          <a:p>
            <a:pPr marL="342900" indent="-342900">
              <a:buFont typeface="Arial" panose="020B0604020202020204" pitchFamily="34" charset="0"/>
              <a:buChar char="•"/>
            </a:pPr>
            <a:r>
              <a:rPr lang="de-DE" dirty="0">
                <a:solidFill>
                  <a:schemeClr val="bg1"/>
                </a:solidFill>
              </a:rPr>
              <a:t>Arbeitgeberverbände </a:t>
            </a:r>
          </a:p>
          <a:p>
            <a:pPr marL="342900" indent="-342900">
              <a:buFont typeface="Arial" panose="020B0604020202020204" pitchFamily="34" charset="0"/>
              <a:buChar char="•"/>
            </a:pPr>
            <a:r>
              <a:rPr lang="de-DE" dirty="0">
                <a:solidFill>
                  <a:schemeClr val="bg1"/>
                </a:solidFill>
              </a:rPr>
              <a:t>Von der öffentlichen Hand koordinierte sowie kontrollierte Körperschaften; einzige Ausnahme hierzu sind die Freiwilligen Feuerwehren in Südtirol, Trient und Aosta, welche der öffentlichen Kontrolle unterliegen und dennoch in das einheitliche Verzeichnis lt. GvD 117.2017 eingetragen werden dürfen.</a:t>
            </a:r>
          </a:p>
        </p:txBody>
      </p:sp>
    </p:spTree>
    <p:extLst>
      <p:ext uri="{BB962C8B-B14F-4D97-AF65-F5344CB8AC3E}">
        <p14:creationId xmlns:p14="http://schemas.microsoft.com/office/powerpoint/2010/main" val="14488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DIE REFORM DES DRITTEN SEKTORS</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fontScale="92500"/>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de-DE" dirty="0">
                  <a:solidFill>
                    <a:schemeClr val="tx1"/>
                  </a:solidFill>
                </a:rPr>
                <a:t>Welche sind die Körperschaften des 3. Sektors? </a:t>
              </a:r>
            </a:p>
          </p:txBody>
        </p:sp>
      </p:grpSp>
      <p:sp>
        <p:nvSpPr>
          <p:cNvPr id="14" name="Rechteck 13">
            <a:extLst>
              <a:ext uri="{FF2B5EF4-FFF2-40B4-BE49-F238E27FC236}">
                <a16:creationId xmlns:a16="http://schemas.microsoft.com/office/drawing/2014/main" id="{FB096128-E561-475D-9020-63BFFCB32BC6}"/>
              </a:ext>
            </a:extLst>
          </p:cNvPr>
          <p:cNvSpPr/>
          <p:nvPr/>
        </p:nvSpPr>
        <p:spPr>
          <a:xfrm>
            <a:off x="6779192" y="2209800"/>
            <a:ext cx="3882655"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bg1"/>
                </a:solidFill>
              </a:rPr>
              <a:t>Körperschaften</a:t>
            </a:r>
            <a:r>
              <a:rPr lang="it-IT" dirty="0">
                <a:solidFill>
                  <a:schemeClr val="bg1"/>
                </a:solidFill>
              </a:rPr>
              <a:t> </a:t>
            </a:r>
            <a:r>
              <a:rPr lang="it-IT" dirty="0" err="1">
                <a:solidFill>
                  <a:schemeClr val="bg1"/>
                </a:solidFill>
              </a:rPr>
              <a:t>des</a:t>
            </a:r>
            <a:r>
              <a:rPr lang="it-IT" dirty="0">
                <a:solidFill>
                  <a:schemeClr val="bg1"/>
                </a:solidFill>
              </a:rPr>
              <a:t> </a:t>
            </a:r>
            <a:r>
              <a:rPr lang="it-IT" dirty="0" err="1">
                <a:solidFill>
                  <a:schemeClr val="bg1"/>
                </a:solidFill>
              </a:rPr>
              <a:t>Dritten</a:t>
            </a:r>
            <a:r>
              <a:rPr lang="it-IT" dirty="0">
                <a:solidFill>
                  <a:schemeClr val="bg1"/>
                </a:solidFill>
              </a:rPr>
              <a:t> </a:t>
            </a:r>
            <a:r>
              <a:rPr lang="it-IT" dirty="0" err="1">
                <a:solidFill>
                  <a:schemeClr val="bg1"/>
                </a:solidFill>
              </a:rPr>
              <a:t>Sektors</a:t>
            </a:r>
            <a:endParaRPr lang="de-DE" dirty="0">
              <a:solidFill>
                <a:schemeClr val="bg1"/>
              </a:solidFill>
            </a:endParaRPr>
          </a:p>
        </p:txBody>
      </p:sp>
      <p:sp>
        <p:nvSpPr>
          <p:cNvPr id="17" name="Textfeld 16">
            <a:extLst>
              <a:ext uri="{FF2B5EF4-FFF2-40B4-BE49-F238E27FC236}">
                <a16:creationId xmlns:a16="http://schemas.microsoft.com/office/drawing/2014/main" id="{98A73BDD-7CA7-489D-8713-278DD3589CDC}"/>
              </a:ext>
            </a:extLst>
          </p:cNvPr>
          <p:cNvSpPr txBox="1"/>
          <p:nvPr/>
        </p:nvSpPr>
        <p:spPr>
          <a:xfrm>
            <a:off x="1220973" y="3568490"/>
            <a:ext cx="3957087" cy="1477328"/>
          </a:xfrm>
          <a:prstGeom prst="rect">
            <a:avLst/>
          </a:prstGeom>
          <a:noFill/>
        </p:spPr>
        <p:txBody>
          <a:bodyPr wrap="square" rtlCol="0">
            <a:spAutoFit/>
          </a:bodyPr>
          <a:lstStyle/>
          <a:p>
            <a:pPr marL="285750" indent="-285750">
              <a:buFontTx/>
              <a:buChar char="-"/>
            </a:pPr>
            <a:r>
              <a:rPr lang="it-IT" dirty="0">
                <a:solidFill>
                  <a:schemeClr val="bg1"/>
                </a:solidFill>
              </a:rPr>
              <a:t>Per </a:t>
            </a:r>
            <a:r>
              <a:rPr lang="it-IT" dirty="0" err="1">
                <a:solidFill>
                  <a:schemeClr val="bg1"/>
                </a:solidFill>
              </a:rPr>
              <a:t>Gesetz</a:t>
            </a:r>
            <a:r>
              <a:rPr lang="it-IT" dirty="0">
                <a:solidFill>
                  <a:schemeClr val="bg1"/>
                </a:solidFill>
              </a:rPr>
              <a:t> </a:t>
            </a:r>
            <a:r>
              <a:rPr lang="it-IT" dirty="0" err="1">
                <a:solidFill>
                  <a:schemeClr val="bg1"/>
                </a:solidFill>
              </a:rPr>
              <a:t>ausgeschlossen</a:t>
            </a:r>
            <a:r>
              <a:rPr lang="it-IT" dirty="0">
                <a:solidFill>
                  <a:schemeClr val="bg1"/>
                </a:solidFill>
              </a:rPr>
              <a:t> </a:t>
            </a:r>
          </a:p>
          <a:p>
            <a:pPr marL="285750" indent="-285750">
              <a:buFontTx/>
              <a:buChar char="-"/>
            </a:pPr>
            <a:r>
              <a:rPr lang="it-IT" dirty="0" err="1">
                <a:solidFill>
                  <a:schemeClr val="bg1"/>
                </a:solidFill>
              </a:rPr>
              <a:t>Keine</a:t>
            </a:r>
            <a:r>
              <a:rPr lang="it-IT" dirty="0">
                <a:solidFill>
                  <a:schemeClr val="bg1"/>
                </a:solidFill>
              </a:rPr>
              <a:t> </a:t>
            </a:r>
            <a:r>
              <a:rPr lang="it-IT" dirty="0" err="1">
                <a:solidFill>
                  <a:schemeClr val="bg1"/>
                </a:solidFill>
              </a:rPr>
              <a:t>Tätigkeit</a:t>
            </a:r>
            <a:r>
              <a:rPr lang="it-IT" dirty="0">
                <a:solidFill>
                  <a:schemeClr val="bg1"/>
                </a:solidFill>
              </a:rPr>
              <a:t> von </a:t>
            </a:r>
            <a:r>
              <a:rPr lang="it-IT" dirty="0" err="1">
                <a:solidFill>
                  <a:schemeClr val="bg1"/>
                </a:solidFill>
              </a:rPr>
              <a:t>allgemeinem</a:t>
            </a:r>
            <a:r>
              <a:rPr lang="it-IT" dirty="0">
                <a:solidFill>
                  <a:schemeClr val="bg1"/>
                </a:solidFill>
              </a:rPr>
              <a:t> Interesse</a:t>
            </a:r>
          </a:p>
          <a:p>
            <a:pPr marL="285750" indent="-285750">
              <a:buFontTx/>
              <a:buChar char="-"/>
            </a:pPr>
            <a:r>
              <a:rPr lang="it-IT" dirty="0" err="1">
                <a:solidFill>
                  <a:schemeClr val="bg1"/>
                </a:solidFill>
              </a:rPr>
              <a:t>Aus</a:t>
            </a:r>
            <a:r>
              <a:rPr lang="it-IT" dirty="0">
                <a:solidFill>
                  <a:schemeClr val="bg1"/>
                </a:solidFill>
              </a:rPr>
              <a:t> </a:t>
            </a:r>
            <a:r>
              <a:rPr lang="it-IT" dirty="0" err="1">
                <a:solidFill>
                  <a:schemeClr val="bg1"/>
                </a:solidFill>
              </a:rPr>
              <a:t>eigener</a:t>
            </a:r>
            <a:r>
              <a:rPr lang="it-IT" dirty="0">
                <a:solidFill>
                  <a:schemeClr val="bg1"/>
                </a:solidFill>
              </a:rPr>
              <a:t> </a:t>
            </a:r>
            <a:r>
              <a:rPr lang="it-IT" dirty="0" err="1">
                <a:solidFill>
                  <a:schemeClr val="bg1"/>
                </a:solidFill>
              </a:rPr>
              <a:t>freier</a:t>
            </a:r>
            <a:r>
              <a:rPr lang="it-IT" dirty="0">
                <a:solidFill>
                  <a:schemeClr val="bg1"/>
                </a:solidFill>
              </a:rPr>
              <a:t> </a:t>
            </a:r>
            <a:r>
              <a:rPr lang="it-IT" dirty="0" err="1">
                <a:solidFill>
                  <a:schemeClr val="bg1"/>
                </a:solidFill>
              </a:rPr>
              <a:t>Entscheidung</a:t>
            </a:r>
            <a:r>
              <a:rPr lang="it-IT" dirty="0">
                <a:solidFill>
                  <a:schemeClr val="bg1"/>
                </a:solidFill>
              </a:rPr>
              <a:t> (</a:t>
            </a:r>
            <a:r>
              <a:rPr lang="it-IT" dirty="0" err="1">
                <a:solidFill>
                  <a:schemeClr val="bg1"/>
                </a:solidFill>
              </a:rPr>
              <a:t>z.B</a:t>
            </a:r>
            <a:r>
              <a:rPr lang="it-IT" dirty="0">
                <a:solidFill>
                  <a:schemeClr val="bg1"/>
                </a:solidFill>
              </a:rPr>
              <a:t>. </a:t>
            </a:r>
            <a:r>
              <a:rPr lang="it-IT" dirty="0" err="1">
                <a:solidFill>
                  <a:schemeClr val="bg1"/>
                </a:solidFill>
              </a:rPr>
              <a:t>Amateursportvereine</a:t>
            </a:r>
            <a:r>
              <a:rPr lang="it-IT" dirty="0">
                <a:solidFill>
                  <a:schemeClr val="bg1"/>
                </a:solidFill>
              </a:rPr>
              <a:t>)</a:t>
            </a:r>
            <a:endParaRPr lang="de-DE" dirty="0">
              <a:solidFill>
                <a:schemeClr val="bg1"/>
              </a:solidFill>
            </a:endParaRPr>
          </a:p>
        </p:txBody>
      </p:sp>
      <p:sp>
        <p:nvSpPr>
          <p:cNvPr id="16" name="Rechteck 15">
            <a:extLst>
              <a:ext uri="{FF2B5EF4-FFF2-40B4-BE49-F238E27FC236}">
                <a16:creationId xmlns:a16="http://schemas.microsoft.com/office/drawing/2014/main" id="{E9CDCA8C-737D-4980-92BC-E008AC3CAC46}"/>
              </a:ext>
            </a:extLst>
          </p:cNvPr>
          <p:cNvSpPr/>
          <p:nvPr/>
        </p:nvSpPr>
        <p:spPr>
          <a:xfrm>
            <a:off x="1295405" y="2209800"/>
            <a:ext cx="3882656" cy="107768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err="1">
                <a:solidFill>
                  <a:schemeClr val="bg1"/>
                </a:solidFill>
              </a:rPr>
              <a:t>Körperschaften</a:t>
            </a:r>
            <a:endParaRPr lang="it-IT" dirty="0">
              <a:solidFill>
                <a:schemeClr val="bg1"/>
              </a:solidFill>
            </a:endParaRPr>
          </a:p>
          <a:p>
            <a:pPr algn="ctr"/>
            <a:r>
              <a:rPr lang="it-IT" u="sng" dirty="0" err="1">
                <a:solidFill>
                  <a:schemeClr val="bg1"/>
                </a:solidFill>
              </a:rPr>
              <a:t>außerhalb</a:t>
            </a:r>
            <a:r>
              <a:rPr lang="it-IT" dirty="0">
                <a:solidFill>
                  <a:schemeClr val="bg1"/>
                </a:solidFill>
              </a:rPr>
              <a:t> </a:t>
            </a:r>
            <a:r>
              <a:rPr lang="it-IT" dirty="0" err="1">
                <a:solidFill>
                  <a:schemeClr val="bg1"/>
                </a:solidFill>
              </a:rPr>
              <a:t>des</a:t>
            </a:r>
            <a:r>
              <a:rPr lang="it-IT" dirty="0">
                <a:solidFill>
                  <a:schemeClr val="bg1"/>
                </a:solidFill>
              </a:rPr>
              <a:t> </a:t>
            </a:r>
            <a:r>
              <a:rPr lang="it-IT" dirty="0" err="1">
                <a:solidFill>
                  <a:schemeClr val="bg1"/>
                </a:solidFill>
              </a:rPr>
              <a:t>Dritten</a:t>
            </a:r>
            <a:r>
              <a:rPr lang="it-IT" dirty="0">
                <a:solidFill>
                  <a:schemeClr val="bg1"/>
                </a:solidFill>
              </a:rPr>
              <a:t> </a:t>
            </a:r>
            <a:r>
              <a:rPr lang="it-IT" dirty="0" err="1">
                <a:solidFill>
                  <a:schemeClr val="bg1"/>
                </a:solidFill>
              </a:rPr>
              <a:t>Sektors</a:t>
            </a:r>
            <a:endParaRPr lang="de-DE" dirty="0">
              <a:solidFill>
                <a:schemeClr val="bg1"/>
              </a:solidFill>
            </a:endParaRPr>
          </a:p>
        </p:txBody>
      </p:sp>
    </p:spTree>
    <p:extLst>
      <p:ext uri="{BB962C8B-B14F-4D97-AF65-F5344CB8AC3E}">
        <p14:creationId xmlns:p14="http://schemas.microsoft.com/office/powerpoint/2010/main" val="91285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DIE REFORM DES DRITTEN SEKTORS</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a:solidFill>
                    <a:schemeClr val="tx1"/>
                  </a:solidFill>
                </a:rPr>
                <a:t>Die </a:t>
              </a:r>
              <a:r>
                <a:rPr lang="it-IT" dirty="0" err="1">
                  <a:solidFill>
                    <a:schemeClr val="tx1"/>
                  </a:solidFill>
                </a:rPr>
                <a:t>Vereine</a:t>
              </a:r>
              <a:r>
                <a:rPr lang="it-IT" dirty="0">
                  <a:solidFill>
                    <a:schemeClr val="tx1"/>
                  </a:solidFill>
                </a:rPr>
                <a:t> </a:t>
              </a:r>
              <a:r>
                <a:rPr lang="it-IT" dirty="0" err="1">
                  <a:solidFill>
                    <a:schemeClr val="tx1"/>
                  </a:solidFill>
                </a:rPr>
                <a:t>des</a:t>
              </a:r>
              <a:r>
                <a:rPr lang="it-IT" dirty="0">
                  <a:solidFill>
                    <a:schemeClr val="tx1"/>
                  </a:solidFill>
                </a:rPr>
                <a:t> </a:t>
              </a:r>
              <a:r>
                <a:rPr lang="it-IT" dirty="0" err="1">
                  <a:solidFill>
                    <a:schemeClr val="tx1"/>
                  </a:solidFill>
                </a:rPr>
                <a:t>Dritten</a:t>
              </a:r>
              <a:r>
                <a:rPr lang="it-IT" dirty="0">
                  <a:solidFill>
                    <a:schemeClr val="tx1"/>
                  </a:solidFill>
                </a:rPr>
                <a:t> </a:t>
              </a:r>
              <a:r>
                <a:rPr lang="it-IT" dirty="0" err="1">
                  <a:solidFill>
                    <a:schemeClr val="tx1"/>
                  </a:solidFill>
                </a:rPr>
                <a:t>Sektors</a:t>
              </a:r>
              <a:endParaRPr lang="de-DE" dirty="0">
                <a:solidFill>
                  <a:schemeClr val="tx1"/>
                </a:solidFill>
              </a:endParaRPr>
            </a:p>
          </p:txBody>
        </p:sp>
      </p:grpSp>
      <p:grpSp>
        <p:nvGrpSpPr>
          <p:cNvPr id="4" name="Gruppieren 3">
            <a:extLst>
              <a:ext uri="{FF2B5EF4-FFF2-40B4-BE49-F238E27FC236}">
                <a16:creationId xmlns:a16="http://schemas.microsoft.com/office/drawing/2014/main" id="{EC6B9800-83B2-4338-982E-CB5843337AD2}"/>
              </a:ext>
            </a:extLst>
          </p:cNvPr>
          <p:cNvGrpSpPr/>
          <p:nvPr/>
        </p:nvGrpSpPr>
        <p:grpSpPr>
          <a:xfrm>
            <a:off x="2740593" y="3501118"/>
            <a:ext cx="2296887" cy="2783108"/>
            <a:chOff x="2740593" y="3701143"/>
            <a:chExt cx="2296887" cy="2783108"/>
          </a:xfrm>
        </p:grpSpPr>
        <p:sp>
          <p:nvSpPr>
            <p:cNvPr id="18" name="Rechteck 17">
              <a:extLst>
                <a:ext uri="{FF2B5EF4-FFF2-40B4-BE49-F238E27FC236}">
                  <a16:creationId xmlns:a16="http://schemas.microsoft.com/office/drawing/2014/main" id="{BE66BE2B-6013-42A9-981E-FFE832206886}"/>
                </a:ext>
              </a:extLst>
            </p:cNvPr>
            <p:cNvSpPr/>
            <p:nvPr/>
          </p:nvSpPr>
          <p:spPr>
            <a:xfrm>
              <a:off x="2740593" y="3701143"/>
              <a:ext cx="2296887" cy="107768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err="1">
                  <a:solidFill>
                    <a:schemeClr val="bg1"/>
                  </a:solidFill>
                </a:rPr>
                <a:t>Ehrenamtliche</a:t>
              </a:r>
              <a:r>
                <a:rPr lang="it-IT" dirty="0">
                  <a:solidFill>
                    <a:schemeClr val="bg1"/>
                  </a:solidFill>
                </a:rPr>
                <a:t> </a:t>
              </a:r>
              <a:r>
                <a:rPr lang="it-IT" dirty="0" err="1">
                  <a:solidFill>
                    <a:schemeClr val="bg1"/>
                  </a:solidFill>
                </a:rPr>
                <a:t>Organisationen</a:t>
              </a:r>
              <a:r>
                <a:rPr lang="it-IT" dirty="0">
                  <a:solidFill>
                    <a:schemeClr val="bg1"/>
                  </a:solidFill>
                </a:rPr>
                <a:t> (EO)</a:t>
              </a:r>
              <a:endParaRPr lang="de-DE" dirty="0">
                <a:solidFill>
                  <a:schemeClr val="bg1"/>
                </a:solidFill>
              </a:endParaRPr>
            </a:p>
          </p:txBody>
        </p:sp>
        <p:sp>
          <p:nvSpPr>
            <p:cNvPr id="21" name="Textfeld 20">
              <a:extLst>
                <a:ext uri="{FF2B5EF4-FFF2-40B4-BE49-F238E27FC236}">
                  <a16:creationId xmlns:a16="http://schemas.microsoft.com/office/drawing/2014/main" id="{6262F204-8F76-4234-9408-E4DD98C0E3E3}"/>
                </a:ext>
              </a:extLst>
            </p:cNvPr>
            <p:cNvSpPr txBox="1"/>
            <p:nvPr/>
          </p:nvSpPr>
          <p:spPr>
            <a:xfrm>
              <a:off x="2740593" y="5006923"/>
              <a:ext cx="2296887" cy="1477328"/>
            </a:xfrm>
            <a:prstGeom prst="rect">
              <a:avLst/>
            </a:prstGeom>
            <a:noFill/>
          </p:spPr>
          <p:txBody>
            <a:bodyPr wrap="square" rtlCol="0">
              <a:spAutoFit/>
            </a:bodyPr>
            <a:lstStyle/>
            <a:p>
              <a:pPr marL="285750" indent="-285750">
                <a:buFontTx/>
                <a:buChar char="-"/>
              </a:pPr>
              <a:r>
                <a:rPr lang="it-IT" dirty="0" err="1">
                  <a:solidFill>
                    <a:schemeClr val="bg1"/>
                  </a:solidFill>
                </a:rPr>
                <a:t>Orientieren</a:t>
              </a:r>
              <a:r>
                <a:rPr lang="it-IT" dirty="0">
                  <a:solidFill>
                    <a:schemeClr val="bg1"/>
                  </a:solidFill>
                </a:rPr>
                <a:t> </a:t>
              </a:r>
              <a:r>
                <a:rPr lang="it-IT" dirty="0" err="1">
                  <a:solidFill>
                    <a:schemeClr val="bg1"/>
                  </a:solidFill>
                </a:rPr>
                <a:t>sich</a:t>
              </a:r>
              <a:r>
                <a:rPr lang="it-IT" dirty="0">
                  <a:solidFill>
                    <a:schemeClr val="bg1"/>
                  </a:solidFill>
                </a:rPr>
                <a:t> </a:t>
              </a:r>
              <a:r>
                <a:rPr lang="it-IT" dirty="0" err="1">
                  <a:solidFill>
                    <a:schemeClr val="bg1"/>
                  </a:solidFill>
                </a:rPr>
                <a:t>überwiegend</a:t>
              </a:r>
              <a:r>
                <a:rPr lang="it-IT" dirty="0">
                  <a:solidFill>
                    <a:schemeClr val="bg1"/>
                  </a:solidFill>
                </a:rPr>
                <a:t> an die </a:t>
              </a:r>
              <a:r>
                <a:rPr lang="it-IT" dirty="0" err="1">
                  <a:solidFill>
                    <a:schemeClr val="bg1"/>
                  </a:solidFill>
                </a:rPr>
                <a:t>Öffentlichkeit</a:t>
              </a:r>
              <a:endParaRPr lang="it-IT" dirty="0">
                <a:solidFill>
                  <a:schemeClr val="bg1"/>
                </a:solidFill>
              </a:endParaRPr>
            </a:p>
            <a:p>
              <a:pPr marL="285750" indent="-285750">
                <a:buFontTx/>
                <a:buChar char="-"/>
              </a:pPr>
              <a:r>
                <a:rPr lang="it-IT" dirty="0" err="1">
                  <a:solidFill>
                    <a:schemeClr val="bg1"/>
                  </a:solidFill>
                </a:rPr>
                <a:t>mit</a:t>
              </a:r>
              <a:r>
                <a:rPr lang="it-IT" dirty="0">
                  <a:solidFill>
                    <a:schemeClr val="bg1"/>
                  </a:solidFill>
                </a:rPr>
                <a:t> </a:t>
              </a:r>
              <a:r>
                <a:rPr lang="it-IT" dirty="0" err="1">
                  <a:solidFill>
                    <a:schemeClr val="bg1"/>
                  </a:solidFill>
                </a:rPr>
                <a:t>überwiegender</a:t>
              </a:r>
              <a:r>
                <a:rPr lang="it-IT" dirty="0">
                  <a:solidFill>
                    <a:schemeClr val="bg1"/>
                  </a:solidFill>
                </a:rPr>
                <a:t> </a:t>
              </a:r>
              <a:r>
                <a:rPr lang="it-IT" dirty="0" err="1">
                  <a:solidFill>
                    <a:schemeClr val="bg1"/>
                  </a:solidFill>
                </a:rPr>
                <a:t>Ehrenamtlichkeit</a:t>
              </a:r>
              <a:endParaRPr lang="de-DE" dirty="0">
                <a:solidFill>
                  <a:schemeClr val="bg1"/>
                </a:solidFill>
              </a:endParaRPr>
            </a:p>
          </p:txBody>
        </p:sp>
      </p:grpSp>
      <p:grpSp>
        <p:nvGrpSpPr>
          <p:cNvPr id="5" name="Gruppieren 4">
            <a:extLst>
              <a:ext uri="{FF2B5EF4-FFF2-40B4-BE49-F238E27FC236}">
                <a16:creationId xmlns:a16="http://schemas.microsoft.com/office/drawing/2014/main" id="{42C3E0EB-5185-484E-8DF2-3F5CF5CCCA3A}"/>
              </a:ext>
            </a:extLst>
          </p:cNvPr>
          <p:cNvGrpSpPr/>
          <p:nvPr/>
        </p:nvGrpSpPr>
        <p:grpSpPr>
          <a:xfrm>
            <a:off x="5268684" y="3512003"/>
            <a:ext cx="2388111" cy="3048715"/>
            <a:chOff x="5268684" y="3712028"/>
            <a:chExt cx="2388111" cy="3048715"/>
          </a:xfrm>
        </p:grpSpPr>
        <p:sp>
          <p:nvSpPr>
            <p:cNvPr id="19" name="Rechteck 18">
              <a:extLst>
                <a:ext uri="{FF2B5EF4-FFF2-40B4-BE49-F238E27FC236}">
                  <a16:creationId xmlns:a16="http://schemas.microsoft.com/office/drawing/2014/main" id="{F0E8242F-431B-4DF8-9B50-33D34716CC54}"/>
                </a:ext>
              </a:extLst>
            </p:cNvPr>
            <p:cNvSpPr/>
            <p:nvPr/>
          </p:nvSpPr>
          <p:spPr>
            <a:xfrm>
              <a:off x="5268684" y="3712028"/>
              <a:ext cx="2296887" cy="107768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err="1">
                  <a:solidFill>
                    <a:schemeClr val="bg1"/>
                  </a:solidFill>
                </a:rPr>
                <a:t>Vereine</a:t>
              </a:r>
              <a:r>
                <a:rPr lang="it-IT" dirty="0">
                  <a:solidFill>
                    <a:schemeClr val="bg1"/>
                  </a:solidFill>
                </a:rPr>
                <a:t> zur </a:t>
              </a:r>
              <a:r>
                <a:rPr lang="it-IT" dirty="0" err="1">
                  <a:solidFill>
                    <a:schemeClr val="bg1"/>
                  </a:solidFill>
                </a:rPr>
                <a:t>Förderung</a:t>
              </a:r>
              <a:r>
                <a:rPr lang="it-IT" dirty="0">
                  <a:solidFill>
                    <a:schemeClr val="bg1"/>
                  </a:solidFill>
                </a:rPr>
                <a:t> </a:t>
              </a:r>
              <a:r>
                <a:rPr lang="it-IT" dirty="0" err="1">
                  <a:solidFill>
                    <a:schemeClr val="bg1"/>
                  </a:solidFill>
                </a:rPr>
                <a:t>des</a:t>
              </a:r>
              <a:r>
                <a:rPr lang="it-IT" dirty="0">
                  <a:solidFill>
                    <a:schemeClr val="bg1"/>
                  </a:solidFill>
                </a:rPr>
                <a:t> </a:t>
              </a:r>
              <a:r>
                <a:rPr lang="it-IT" dirty="0" err="1">
                  <a:solidFill>
                    <a:schemeClr val="bg1"/>
                  </a:solidFill>
                </a:rPr>
                <a:t>Gemeinwesens</a:t>
              </a:r>
              <a:r>
                <a:rPr lang="it-IT" dirty="0">
                  <a:solidFill>
                    <a:schemeClr val="bg1"/>
                  </a:solidFill>
                </a:rPr>
                <a:t> (VFG)</a:t>
              </a:r>
              <a:endParaRPr lang="de-DE" dirty="0">
                <a:solidFill>
                  <a:schemeClr val="bg1"/>
                </a:solidFill>
              </a:endParaRPr>
            </a:p>
          </p:txBody>
        </p:sp>
        <p:sp>
          <p:nvSpPr>
            <p:cNvPr id="22" name="Textfeld 21">
              <a:extLst>
                <a:ext uri="{FF2B5EF4-FFF2-40B4-BE49-F238E27FC236}">
                  <a16:creationId xmlns:a16="http://schemas.microsoft.com/office/drawing/2014/main" id="{0BE62687-B7C0-4880-9049-D24DC6F81703}"/>
                </a:ext>
              </a:extLst>
            </p:cNvPr>
            <p:cNvSpPr txBox="1"/>
            <p:nvPr/>
          </p:nvSpPr>
          <p:spPr>
            <a:xfrm>
              <a:off x="5359908" y="5006417"/>
              <a:ext cx="2296887" cy="1754326"/>
            </a:xfrm>
            <a:prstGeom prst="rect">
              <a:avLst/>
            </a:prstGeom>
            <a:noFill/>
          </p:spPr>
          <p:txBody>
            <a:bodyPr wrap="square" rtlCol="0">
              <a:spAutoFit/>
            </a:bodyPr>
            <a:lstStyle/>
            <a:p>
              <a:pPr marL="285750" indent="-285750">
                <a:buFontTx/>
                <a:buChar char="-"/>
              </a:pPr>
              <a:r>
                <a:rPr lang="it-IT" dirty="0" err="1">
                  <a:solidFill>
                    <a:schemeClr val="bg1"/>
                  </a:solidFill>
                </a:rPr>
                <a:t>Orientieren</a:t>
              </a:r>
              <a:r>
                <a:rPr lang="it-IT" dirty="0">
                  <a:solidFill>
                    <a:schemeClr val="bg1"/>
                  </a:solidFill>
                </a:rPr>
                <a:t> </a:t>
              </a:r>
              <a:r>
                <a:rPr lang="it-IT" dirty="0" err="1">
                  <a:solidFill>
                    <a:schemeClr val="bg1"/>
                  </a:solidFill>
                </a:rPr>
                <a:t>sich</a:t>
              </a:r>
              <a:r>
                <a:rPr lang="it-IT" dirty="0">
                  <a:solidFill>
                    <a:schemeClr val="bg1"/>
                  </a:solidFill>
                </a:rPr>
                <a:t> </a:t>
              </a:r>
              <a:r>
                <a:rPr lang="it-IT" dirty="0" err="1">
                  <a:solidFill>
                    <a:schemeClr val="bg1"/>
                  </a:solidFill>
                </a:rPr>
                <a:t>überwiegend</a:t>
              </a:r>
              <a:r>
                <a:rPr lang="it-IT" dirty="0">
                  <a:solidFill>
                    <a:schemeClr val="bg1"/>
                  </a:solidFill>
                </a:rPr>
                <a:t> an die </a:t>
              </a:r>
              <a:r>
                <a:rPr lang="it-IT" dirty="0" err="1">
                  <a:solidFill>
                    <a:schemeClr val="bg1"/>
                  </a:solidFill>
                </a:rPr>
                <a:t>eigenen</a:t>
              </a:r>
              <a:r>
                <a:rPr lang="it-IT" dirty="0">
                  <a:solidFill>
                    <a:schemeClr val="bg1"/>
                  </a:solidFill>
                </a:rPr>
                <a:t> </a:t>
              </a:r>
              <a:r>
                <a:rPr lang="it-IT" dirty="0" err="1">
                  <a:solidFill>
                    <a:schemeClr val="bg1"/>
                  </a:solidFill>
                </a:rPr>
                <a:t>Mitglieder</a:t>
              </a:r>
              <a:endParaRPr lang="it-IT" dirty="0">
                <a:solidFill>
                  <a:schemeClr val="bg1"/>
                </a:solidFill>
              </a:endParaRPr>
            </a:p>
            <a:p>
              <a:pPr marL="285750" indent="-285750">
                <a:buFontTx/>
                <a:buChar char="-"/>
              </a:pPr>
              <a:r>
                <a:rPr lang="it-IT" dirty="0" err="1">
                  <a:solidFill>
                    <a:schemeClr val="bg1"/>
                  </a:solidFill>
                </a:rPr>
                <a:t>mit</a:t>
              </a:r>
              <a:r>
                <a:rPr lang="it-IT" dirty="0">
                  <a:solidFill>
                    <a:schemeClr val="bg1"/>
                  </a:solidFill>
                </a:rPr>
                <a:t> </a:t>
              </a:r>
              <a:r>
                <a:rPr lang="it-IT" dirty="0" err="1">
                  <a:solidFill>
                    <a:schemeClr val="bg1"/>
                  </a:solidFill>
                </a:rPr>
                <a:t>überwiegender</a:t>
              </a:r>
              <a:r>
                <a:rPr lang="it-IT" dirty="0">
                  <a:solidFill>
                    <a:schemeClr val="bg1"/>
                  </a:solidFill>
                </a:rPr>
                <a:t> </a:t>
              </a:r>
              <a:r>
                <a:rPr lang="it-IT" dirty="0" err="1">
                  <a:solidFill>
                    <a:schemeClr val="bg1"/>
                  </a:solidFill>
                </a:rPr>
                <a:t>Ehrenamtlichkeit</a:t>
              </a:r>
              <a:endParaRPr lang="de-DE" dirty="0">
                <a:solidFill>
                  <a:schemeClr val="bg1"/>
                </a:solidFill>
              </a:endParaRPr>
            </a:p>
          </p:txBody>
        </p:sp>
      </p:grpSp>
      <p:grpSp>
        <p:nvGrpSpPr>
          <p:cNvPr id="3" name="Gruppieren 2">
            <a:extLst>
              <a:ext uri="{FF2B5EF4-FFF2-40B4-BE49-F238E27FC236}">
                <a16:creationId xmlns:a16="http://schemas.microsoft.com/office/drawing/2014/main" id="{23B8DD54-4EE3-4BB8-B2D8-608A2B197373}"/>
              </a:ext>
            </a:extLst>
          </p:cNvPr>
          <p:cNvGrpSpPr/>
          <p:nvPr/>
        </p:nvGrpSpPr>
        <p:grpSpPr>
          <a:xfrm>
            <a:off x="3889037" y="1960790"/>
            <a:ext cx="5056182" cy="1568903"/>
            <a:chOff x="3889037" y="2122715"/>
            <a:chExt cx="5056182" cy="1568903"/>
          </a:xfrm>
        </p:grpSpPr>
        <p:sp>
          <p:nvSpPr>
            <p:cNvPr id="14" name="Rechteck 13">
              <a:extLst>
                <a:ext uri="{FF2B5EF4-FFF2-40B4-BE49-F238E27FC236}">
                  <a16:creationId xmlns:a16="http://schemas.microsoft.com/office/drawing/2014/main" id="{FB096128-E561-475D-9020-63BFFCB32BC6}"/>
                </a:ext>
              </a:extLst>
            </p:cNvPr>
            <p:cNvSpPr/>
            <p:nvPr/>
          </p:nvSpPr>
          <p:spPr>
            <a:xfrm>
              <a:off x="4740728" y="2122715"/>
              <a:ext cx="3352800" cy="107768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err="1">
                  <a:solidFill>
                    <a:schemeClr val="bg1"/>
                  </a:solidFill>
                </a:rPr>
                <a:t>Vereine</a:t>
              </a:r>
              <a:r>
                <a:rPr lang="it-IT" dirty="0">
                  <a:solidFill>
                    <a:schemeClr val="bg1"/>
                  </a:solidFill>
                </a:rPr>
                <a:t> </a:t>
              </a:r>
              <a:r>
                <a:rPr lang="it-IT" dirty="0" err="1">
                  <a:solidFill>
                    <a:schemeClr val="bg1"/>
                  </a:solidFill>
                </a:rPr>
                <a:t>des</a:t>
              </a:r>
              <a:r>
                <a:rPr lang="it-IT" dirty="0">
                  <a:solidFill>
                    <a:schemeClr val="bg1"/>
                  </a:solidFill>
                </a:rPr>
                <a:t> </a:t>
              </a:r>
              <a:r>
                <a:rPr lang="it-IT" dirty="0" err="1">
                  <a:solidFill>
                    <a:schemeClr val="bg1"/>
                  </a:solidFill>
                </a:rPr>
                <a:t>Dritten</a:t>
              </a:r>
              <a:r>
                <a:rPr lang="it-IT" dirty="0">
                  <a:solidFill>
                    <a:schemeClr val="bg1"/>
                  </a:solidFill>
                </a:rPr>
                <a:t> </a:t>
              </a:r>
              <a:r>
                <a:rPr lang="it-IT" dirty="0" err="1">
                  <a:solidFill>
                    <a:schemeClr val="bg1"/>
                  </a:solidFill>
                </a:rPr>
                <a:t>Sektors</a:t>
              </a:r>
              <a:endParaRPr lang="de-DE" dirty="0">
                <a:solidFill>
                  <a:schemeClr val="bg1"/>
                </a:solidFill>
              </a:endParaRPr>
            </a:p>
          </p:txBody>
        </p:sp>
        <p:cxnSp>
          <p:nvCxnSpPr>
            <p:cNvPr id="8" name="Verbinder: gewinkelt 7">
              <a:extLst>
                <a:ext uri="{FF2B5EF4-FFF2-40B4-BE49-F238E27FC236}">
                  <a16:creationId xmlns:a16="http://schemas.microsoft.com/office/drawing/2014/main" id="{AC5474E1-136B-4236-892F-54B595423461}"/>
                </a:ext>
              </a:extLst>
            </p:cNvPr>
            <p:cNvCxnSpPr>
              <a:stCxn id="14" idx="2"/>
              <a:endCxn id="18" idx="0"/>
            </p:cNvCxnSpPr>
            <p:nvPr/>
          </p:nvCxnSpPr>
          <p:spPr>
            <a:xfrm rot="5400000">
              <a:off x="4921762" y="2167677"/>
              <a:ext cx="462642" cy="2528091"/>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Verbinder: gewinkelt 24">
              <a:extLst>
                <a:ext uri="{FF2B5EF4-FFF2-40B4-BE49-F238E27FC236}">
                  <a16:creationId xmlns:a16="http://schemas.microsoft.com/office/drawing/2014/main" id="{10284716-AE55-4798-BC4D-C0506B42C8D9}"/>
                </a:ext>
              </a:extLst>
            </p:cNvPr>
            <p:cNvCxnSpPr>
              <a:cxnSpLocks/>
            </p:cNvCxnSpPr>
            <p:nvPr/>
          </p:nvCxnSpPr>
          <p:spPr>
            <a:xfrm>
              <a:off x="6434760" y="3436310"/>
              <a:ext cx="2510459" cy="255308"/>
            </a:xfrm>
            <a:prstGeom prst="bentConnector2">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291B63B0-2B2B-41C7-9A5B-6019CA2D06A0}"/>
                </a:ext>
              </a:extLst>
            </p:cNvPr>
            <p:cNvCxnSpPr>
              <a:stCxn id="14" idx="2"/>
              <a:endCxn id="19" idx="0"/>
            </p:cNvCxnSpPr>
            <p:nvPr/>
          </p:nvCxnSpPr>
          <p:spPr>
            <a:xfrm>
              <a:off x="6417128" y="3200401"/>
              <a:ext cx="0" cy="4735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uppieren 11">
            <a:extLst>
              <a:ext uri="{FF2B5EF4-FFF2-40B4-BE49-F238E27FC236}">
                <a16:creationId xmlns:a16="http://schemas.microsoft.com/office/drawing/2014/main" id="{24C9F8ED-D942-700D-D70D-9FD711B28BE1}"/>
              </a:ext>
            </a:extLst>
          </p:cNvPr>
          <p:cNvGrpSpPr/>
          <p:nvPr/>
        </p:nvGrpSpPr>
        <p:grpSpPr>
          <a:xfrm>
            <a:off x="7796775" y="3314249"/>
            <a:ext cx="2612215" cy="2463280"/>
            <a:chOff x="7796775" y="3314249"/>
            <a:chExt cx="2612215" cy="2463280"/>
          </a:xfrm>
        </p:grpSpPr>
        <p:grpSp>
          <p:nvGrpSpPr>
            <p:cNvPr id="6" name="Gruppieren 5">
              <a:extLst>
                <a:ext uri="{FF2B5EF4-FFF2-40B4-BE49-F238E27FC236}">
                  <a16:creationId xmlns:a16="http://schemas.microsoft.com/office/drawing/2014/main" id="{13E02508-7340-4AAD-A471-235955AB0E6B}"/>
                </a:ext>
              </a:extLst>
            </p:cNvPr>
            <p:cNvGrpSpPr/>
            <p:nvPr/>
          </p:nvGrpSpPr>
          <p:grpSpPr>
            <a:xfrm>
              <a:off x="7796775" y="3501118"/>
              <a:ext cx="2314520" cy="2276411"/>
              <a:chOff x="7796775" y="3701143"/>
              <a:chExt cx="2314520" cy="2276411"/>
            </a:xfrm>
          </p:grpSpPr>
          <p:sp>
            <p:nvSpPr>
              <p:cNvPr id="20" name="Rechteck 19">
                <a:extLst>
                  <a:ext uri="{FF2B5EF4-FFF2-40B4-BE49-F238E27FC236}">
                    <a16:creationId xmlns:a16="http://schemas.microsoft.com/office/drawing/2014/main" id="{FCF0A4E0-39C3-4326-A70F-EE76C5370812}"/>
                  </a:ext>
                </a:extLst>
              </p:cNvPr>
              <p:cNvSpPr/>
              <p:nvPr/>
            </p:nvSpPr>
            <p:spPr>
              <a:xfrm>
                <a:off x="7796775" y="3701143"/>
                <a:ext cx="2314520" cy="107768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err="1">
                    <a:solidFill>
                      <a:schemeClr val="bg1"/>
                    </a:solidFill>
                  </a:rPr>
                  <a:t>Sonstige</a:t>
                </a:r>
                <a:r>
                  <a:rPr lang="it-IT" dirty="0">
                    <a:solidFill>
                      <a:schemeClr val="bg1"/>
                    </a:solidFill>
                  </a:rPr>
                  <a:t> </a:t>
                </a:r>
                <a:r>
                  <a:rPr lang="it-IT" dirty="0" err="1">
                    <a:solidFill>
                      <a:schemeClr val="bg1"/>
                    </a:solidFill>
                  </a:rPr>
                  <a:t>Körperschaften</a:t>
                </a:r>
                <a:r>
                  <a:rPr lang="it-IT" dirty="0">
                    <a:solidFill>
                      <a:schemeClr val="bg1"/>
                    </a:solidFill>
                  </a:rPr>
                  <a:t> </a:t>
                </a:r>
                <a:r>
                  <a:rPr lang="it-IT" dirty="0" err="1">
                    <a:solidFill>
                      <a:schemeClr val="bg1"/>
                    </a:solidFill>
                  </a:rPr>
                  <a:t>des</a:t>
                </a:r>
                <a:r>
                  <a:rPr lang="it-IT" dirty="0">
                    <a:solidFill>
                      <a:schemeClr val="bg1"/>
                    </a:solidFill>
                  </a:rPr>
                  <a:t> </a:t>
                </a:r>
                <a:r>
                  <a:rPr lang="it-IT" dirty="0" err="1">
                    <a:solidFill>
                      <a:schemeClr val="bg1"/>
                    </a:solidFill>
                  </a:rPr>
                  <a:t>Dritten</a:t>
                </a:r>
                <a:r>
                  <a:rPr lang="it-IT" dirty="0">
                    <a:solidFill>
                      <a:schemeClr val="bg1"/>
                    </a:solidFill>
                  </a:rPr>
                  <a:t> </a:t>
                </a:r>
                <a:r>
                  <a:rPr lang="it-IT" dirty="0" err="1">
                    <a:solidFill>
                      <a:schemeClr val="bg1"/>
                    </a:solidFill>
                  </a:rPr>
                  <a:t>Sektors</a:t>
                </a:r>
                <a:endParaRPr lang="de-DE" dirty="0">
                  <a:solidFill>
                    <a:schemeClr val="bg1"/>
                  </a:solidFill>
                </a:endParaRPr>
              </a:p>
            </p:txBody>
          </p:sp>
          <p:sp>
            <p:nvSpPr>
              <p:cNvPr id="23" name="Textfeld 22">
                <a:extLst>
                  <a:ext uri="{FF2B5EF4-FFF2-40B4-BE49-F238E27FC236}">
                    <a16:creationId xmlns:a16="http://schemas.microsoft.com/office/drawing/2014/main" id="{A7439E53-503A-4477-B655-AA97B73E0732}"/>
                  </a:ext>
                </a:extLst>
              </p:cNvPr>
              <p:cNvSpPr txBox="1"/>
              <p:nvPr/>
            </p:nvSpPr>
            <p:spPr>
              <a:xfrm>
                <a:off x="7905635" y="5054224"/>
                <a:ext cx="2114437" cy="923330"/>
              </a:xfrm>
              <a:prstGeom prst="rect">
                <a:avLst/>
              </a:prstGeom>
              <a:noFill/>
            </p:spPr>
            <p:txBody>
              <a:bodyPr wrap="square" rtlCol="0">
                <a:spAutoFit/>
              </a:bodyPr>
              <a:lstStyle/>
              <a:p>
                <a:r>
                  <a:rPr lang="it-IT" dirty="0" err="1">
                    <a:solidFill>
                      <a:schemeClr val="bg1"/>
                    </a:solidFill>
                  </a:rPr>
                  <a:t>Ohne</a:t>
                </a:r>
                <a:r>
                  <a:rPr lang="it-IT" dirty="0">
                    <a:solidFill>
                      <a:schemeClr val="bg1"/>
                    </a:solidFill>
                  </a:rPr>
                  <a:t> </a:t>
                </a:r>
                <a:r>
                  <a:rPr lang="it-IT" dirty="0" err="1">
                    <a:solidFill>
                      <a:schemeClr val="bg1"/>
                    </a:solidFill>
                  </a:rPr>
                  <a:t>überwiegender</a:t>
                </a:r>
                <a:r>
                  <a:rPr lang="it-IT" dirty="0">
                    <a:solidFill>
                      <a:schemeClr val="bg1"/>
                    </a:solidFill>
                  </a:rPr>
                  <a:t> </a:t>
                </a:r>
                <a:r>
                  <a:rPr lang="it-IT" dirty="0" err="1">
                    <a:solidFill>
                      <a:schemeClr val="bg1"/>
                    </a:solidFill>
                  </a:rPr>
                  <a:t>Ehrenamtlichleit</a:t>
                </a:r>
                <a:endParaRPr lang="de-DE" dirty="0">
                  <a:solidFill>
                    <a:schemeClr val="bg1"/>
                  </a:solidFill>
                </a:endParaRPr>
              </a:p>
            </p:txBody>
          </p:sp>
        </p:grpSp>
        <p:sp>
          <p:nvSpPr>
            <p:cNvPr id="7" name="Textfeld 6">
              <a:extLst>
                <a:ext uri="{FF2B5EF4-FFF2-40B4-BE49-F238E27FC236}">
                  <a16:creationId xmlns:a16="http://schemas.microsoft.com/office/drawing/2014/main" id="{2FB82A56-B97D-829C-F3E5-BA21E493AA51}"/>
                </a:ext>
              </a:extLst>
            </p:cNvPr>
            <p:cNvSpPr txBox="1"/>
            <p:nvPr/>
          </p:nvSpPr>
          <p:spPr>
            <a:xfrm rot="1592254">
              <a:off x="9499767" y="3314249"/>
              <a:ext cx="909223" cy="430887"/>
            </a:xfrm>
            <a:prstGeom prst="rect">
              <a:avLst/>
            </a:prstGeom>
            <a:noFill/>
          </p:spPr>
          <p:txBody>
            <a:bodyPr wrap="none" rtlCol="0">
              <a:spAutoFit/>
            </a:bodyPr>
            <a:lstStyle/>
            <a:p>
              <a:r>
                <a:rPr lang="de-DE" sz="2200" b="1" dirty="0">
                  <a:solidFill>
                    <a:srgbClr val="D20000"/>
                  </a:solidFill>
                </a:rPr>
                <a:t>New!!</a:t>
              </a:r>
            </a:p>
          </p:txBody>
        </p:sp>
      </p:grpSp>
    </p:spTree>
    <p:extLst>
      <p:ext uri="{BB962C8B-B14F-4D97-AF65-F5344CB8AC3E}">
        <p14:creationId xmlns:p14="http://schemas.microsoft.com/office/powerpoint/2010/main" val="223407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228824" y="0"/>
            <a:ext cx="6963177" cy="785915"/>
          </a:xfrm>
          <a:prstGeom prst="rect">
            <a:avLst/>
          </a:prstGeom>
          <a:solidFill>
            <a:srgbClr val="878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5331856" y="71405"/>
            <a:ext cx="6860146" cy="643103"/>
          </a:xfrm>
        </p:spPr>
        <p:txBody>
          <a:bodyPr>
            <a:normAutofit/>
          </a:bodyPr>
          <a:lstStyle/>
          <a:p>
            <a:pPr algn="l"/>
            <a:r>
              <a:rPr lang="it-IT" dirty="0">
                <a:solidFill>
                  <a:schemeClr val="tx1"/>
                </a:solidFill>
              </a:rPr>
              <a:t>NATIONALES EINHEITSREGISTER RUNTS</a:t>
            </a:r>
          </a:p>
        </p:txBody>
      </p:sp>
      <p:grpSp>
        <p:nvGrpSpPr>
          <p:cNvPr id="13" name="Gruppieren 12"/>
          <p:cNvGrpSpPr/>
          <p:nvPr/>
        </p:nvGrpSpPr>
        <p:grpSpPr>
          <a:xfrm>
            <a:off x="5228822" y="793361"/>
            <a:ext cx="6963178" cy="785915"/>
            <a:chOff x="5228822" y="793361"/>
            <a:chExt cx="6963178" cy="785915"/>
          </a:xfrm>
          <a:solidFill>
            <a:srgbClr val="E37915"/>
          </a:solidFill>
        </p:grpSpPr>
        <p:sp>
          <p:nvSpPr>
            <p:cNvPr id="10" name="Rechteck 9"/>
            <p:cNvSpPr/>
            <p:nvPr/>
          </p:nvSpPr>
          <p:spPr>
            <a:xfrm>
              <a:off x="5228822" y="793361"/>
              <a:ext cx="6963177" cy="7859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p:cNvSpPr txBox="1">
              <a:spLocks/>
            </p:cNvSpPr>
            <p:nvPr/>
          </p:nvSpPr>
          <p:spPr>
            <a:xfrm>
              <a:off x="5331854" y="864766"/>
              <a:ext cx="6860146" cy="643103"/>
            </a:xfrm>
            <a:prstGeom prst="rect">
              <a:avLst/>
            </a:prstGeom>
            <a:grpFill/>
          </p:spPr>
          <p:txBody>
            <a:bodyPr vert="horz" lIns="91440" tIns="45720" rIns="91440" bIns="45720" rtlCol="0" anchor="ctr">
              <a:normAutofit/>
            </a:bodyPr>
            <a:lstStyle>
              <a:lvl1pPr algn="ctr" defTabSz="914400" rtl="0" eaLnBrk="1" latinLnBrk="0" hangingPunct="1">
                <a:lnSpc>
                  <a:spcPct val="85000"/>
                </a:lnSpc>
                <a:spcBef>
                  <a:spcPct val="0"/>
                </a:spcBef>
                <a:buNone/>
                <a:defRPr sz="2800" kern="1200" cap="none" baseline="0">
                  <a:solidFill>
                    <a:srgbClr val="878684"/>
                  </a:solidFill>
                  <a:latin typeface="+mj-lt"/>
                  <a:ea typeface="+mj-ea"/>
                  <a:cs typeface="+mj-cs"/>
                </a:defRPr>
              </a:lvl1pPr>
            </a:lstStyle>
            <a:p>
              <a:pPr algn="l"/>
              <a:r>
                <a:rPr lang="it-IT" dirty="0" err="1">
                  <a:solidFill>
                    <a:schemeClr val="tx1"/>
                  </a:solidFill>
                </a:rPr>
                <a:t>Was</a:t>
              </a:r>
              <a:r>
                <a:rPr lang="it-IT" dirty="0">
                  <a:solidFill>
                    <a:schemeClr val="tx1"/>
                  </a:solidFill>
                </a:rPr>
                <a:t> </a:t>
              </a:r>
              <a:r>
                <a:rPr lang="it-IT" dirty="0" err="1">
                  <a:solidFill>
                    <a:schemeClr val="tx1"/>
                  </a:solidFill>
                </a:rPr>
                <a:t>ist</a:t>
              </a:r>
              <a:r>
                <a:rPr lang="it-IT" dirty="0">
                  <a:solidFill>
                    <a:schemeClr val="tx1"/>
                  </a:solidFill>
                </a:rPr>
                <a:t> </a:t>
              </a:r>
              <a:r>
                <a:rPr lang="it-IT" dirty="0" err="1">
                  <a:solidFill>
                    <a:schemeClr val="tx1"/>
                  </a:solidFill>
                </a:rPr>
                <a:t>das</a:t>
              </a:r>
              <a:r>
                <a:rPr lang="it-IT" dirty="0">
                  <a:solidFill>
                    <a:schemeClr val="tx1"/>
                  </a:solidFill>
                </a:rPr>
                <a:t>?</a:t>
              </a:r>
              <a:endParaRPr lang="de-DE" dirty="0">
                <a:solidFill>
                  <a:schemeClr val="tx1"/>
                </a:solidFill>
              </a:endParaRPr>
            </a:p>
          </p:txBody>
        </p:sp>
      </p:grpSp>
      <p:sp>
        <p:nvSpPr>
          <p:cNvPr id="24" name="Textfeld 23">
            <a:extLst>
              <a:ext uri="{FF2B5EF4-FFF2-40B4-BE49-F238E27FC236}">
                <a16:creationId xmlns:a16="http://schemas.microsoft.com/office/drawing/2014/main" id="{182DFF0F-66D4-4A3D-86E8-EE2D82B5F6D7}"/>
              </a:ext>
            </a:extLst>
          </p:cNvPr>
          <p:cNvSpPr txBox="1"/>
          <p:nvPr/>
        </p:nvSpPr>
        <p:spPr>
          <a:xfrm>
            <a:off x="794754" y="2156162"/>
            <a:ext cx="10654296" cy="369332"/>
          </a:xfrm>
          <a:prstGeom prst="rect">
            <a:avLst/>
          </a:prstGeom>
          <a:noFill/>
        </p:spPr>
        <p:txBody>
          <a:bodyPr wrap="square" rtlCol="0">
            <a:spAutoFit/>
          </a:bodyPr>
          <a:lstStyle/>
          <a:p>
            <a:pPr>
              <a:spcAft>
                <a:spcPts val="1000"/>
              </a:spcAft>
            </a:pPr>
            <a:r>
              <a:rPr lang="de-DE" dirty="0">
                <a:solidFill>
                  <a:schemeClr val="bg1"/>
                </a:solidFill>
              </a:rPr>
              <a:t>RUNTS = </a:t>
            </a:r>
            <a:r>
              <a:rPr lang="de-DE" dirty="0" err="1">
                <a:solidFill>
                  <a:schemeClr val="bg1"/>
                </a:solidFill>
              </a:rPr>
              <a:t>Registro</a:t>
            </a:r>
            <a:r>
              <a:rPr lang="de-DE" dirty="0">
                <a:solidFill>
                  <a:schemeClr val="bg1"/>
                </a:solidFill>
              </a:rPr>
              <a:t> Unico </a:t>
            </a:r>
            <a:r>
              <a:rPr lang="de-DE" dirty="0" err="1">
                <a:solidFill>
                  <a:schemeClr val="bg1"/>
                </a:solidFill>
              </a:rPr>
              <a:t>Nazionale</a:t>
            </a:r>
            <a:r>
              <a:rPr lang="de-DE" dirty="0">
                <a:solidFill>
                  <a:schemeClr val="bg1"/>
                </a:solidFill>
              </a:rPr>
              <a:t> del </a:t>
            </a:r>
            <a:r>
              <a:rPr lang="de-DE" dirty="0" err="1">
                <a:solidFill>
                  <a:schemeClr val="bg1"/>
                </a:solidFill>
              </a:rPr>
              <a:t>Terzo</a:t>
            </a:r>
            <a:r>
              <a:rPr lang="de-DE" dirty="0">
                <a:solidFill>
                  <a:schemeClr val="bg1"/>
                </a:solidFill>
              </a:rPr>
              <a:t> </a:t>
            </a:r>
            <a:r>
              <a:rPr lang="de-DE" dirty="0" err="1">
                <a:solidFill>
                  <a:schemeClr val="bg1"/>
                </a:solidFill>
              </a:rPr>
              <a:t>Settore</a:t>
            </a:r>
            <a:endParaRPr lang="de-DE" dirty="0">
              <a:solidFill>
                <a:schemeClr val="bg1"/>
              </a:solidFill>
            </a:endParaRPr>
          </a:p>
        </p:txBody>
      </p:sp>
      <p:sp>
        <p:nvSpPr>
          <p:cNvPr id="26" name="Textfeld 25">
            <a:extLst>
              <a:ext uri="{FF2B5EF4-FFF2-40B4-BE49-F238E27FC236}">
                <a16:creationId xmlns:a16="http://schemas.microsoft.com/office/drawing/2014/main" id="{C28A1298-9BDF-465F-A6A2-BD92E425A019}"/>
              </a:ext>
            </a:extLst>
          </p:cNvPr>
          <p:cNvSpPr txBox="1"/>
          <p:nvPr/>
        </p:nvSpPr>
        <p:spPr>
          <a:xfrm>
            <a:off x="794754" y="2797123"/>
            <a:ext cx="10654296" cy="3477875"/>
          </a:xfrm>
          <a:prstGeom prst="rect">
            <a:avLst/>
          </a:prstGeom>
          <a:noFill/>
        </p:spPr>
        <p:txBody>
          <a:bodyPr wrap="square" rtlCol="0">
            <a:spAutoFit/>
          </a:bodyPr>
          <a:lstStyle/>
          <a:p>
            <a:pPr>
              <a:spcAft>
                <a:spcPts val="600"/>
              </a:spcAft>
            </a:pPr>
            <a:r>
              <a:rPr lang="de-DE" dirty="0">
                <a:solidFill>
                  <a:schemeClr val="bg1"/>
                </a:solidFill>
              </a:rPr>
              <a:t>Erfasst alle Körperschaften des Dritten Sektors und ersetzt die lokalen Verzeichnisse (siehe z.B. Landesverzeichnis der ehrenamtlichen Organisationen) und das Register der ONLUS-Organisationen.</a:t>
            </a:r>
          </a:p>
          <a:p>
            <a:pPr>
              <a:spcAft>
                <a:spcPts val="600"/>
              </a:spcAft>
            </a:pPr>
            <a:r>
              <a:rPr lang="de-DE" dirty="0">
                <a:solidFill>
                  <a:schemeClr val="bg1"/>
                </a:solidFill>
              </a:rPr>
              <a:t>Umfasst 7 Sektionen:</a:t>
            </a:r>
          </a:p>
          <a:p>
            <a:pPr marL="285750" indent="-285750">
              <a:spcAft>
                <a:spcPts val="600"/>
              </a:spcAft>
              <a:buFont typeface="Arial" panose="020B0604020202020204" pitchFamily="34" charset="0"/>
              <a:buChar char="•"/>
            </a:pPr>
            <a:r>
              <a:rPr lang="de-DE" u="sng" dirty="0">
                <a:solidFill>
                  <a:schemeClr val="bg1"/>
                </a:solidFill>
              </a:rPr>
              <a:t>Ehrenamtliche Organisationen</a:t>
            </a:r>
            <a:r>
              <a:rPr lang="de-DE" dirty="0">
                <a:solidFill>
                  <a:schemeClr val="bg1"/>
                </a:solidFill>
              </a:rPr>
              <a:t>, </a:t>
            </a:r>
          </a:p>
          <a:p>
            <a:pPr marL="285750" indent="-285750">
              <a:spcAft>
                <a:spcPts val="600"/>
              </a:spcAft>
              <a:buFont typeface="Arial" panose="020B0604020202020204" pitchFamily="34" charset="0"/>
              <a:buChar char="•"/>
            </a:pPr>
            <a:r>
              <a:rPr lang="de-DE" u="sng" dirty="0">
                <a:solidFill>
                  <a:schemeClr val="bg1"/>
                </a:solidFill>
              </a:rPr>
              <a:t>Vereine zur Förderung des Gemeinwesens</a:t>
            </a:r>
            <a:r>
              <a:rPr lang="de-DE" dirty="0">
                <a:solidFill>
                  <a:schemeClr val="bg1"/>
                </a:solidFill>
              </a:rPr>
              <a:t>, </a:t>
            </a:r>
          </a:p>
          <a:p>
            <a:pPr marL="285750" indent="-285750">
              <a:spcAft>
                <a:spcPts val="600"/>
              </a:spcAft>
              <a:buFont typeface="Arial" panose="020B0604020202020204" pitchFamily="34" charset="0"/>
              <a:buChar char="•"/>
            </a:pPr>
            <a:r>
              <a:rPr lang="de-DE" dirty="0">
                <a:solidFill>
                  <a:schemeClr val="bg1"/>
                </a:solidFill>
              </a:rPr>
              <a:t>Philanthropische Körperschaften, </a:t>
            </a:r>
          </a:p>
          <a:p>
            <a:pPr marL="285750" indent="-285750">
              <a:spcAft>
                <a:spcPts val="600"/>
              </a:spcAft>
              <a:buFont typeface="Arial" panose="020B0604020202020204" pitchFamily="34" charset="0"/>
              <a:buChar char="•"/>
            </a:pPr>
            <a:r>
              <a:rPr lang="de-DE" dirty="0">
                <a:solidFill>
                  <a:schemeClr val="bg1"/>
                </a:solidFill>
              </a:rPr>
              <a:t>Sozialunternehmen, einschließlich der Sozialgenossenschaften, </a:t>
            </a:r>
          </a:p>
          <a:p>
            <a:pPr marL="285750" indent="-285750">
              <a:spcAft>
                <a:spcPts val="600"/>
              </a:spcAft>
              <a:buFont typeface="Arial" panose="020B0604020202020204" pitchFamily="34" charset="0"/>
              <a:buChar char="•"/>
            </a:pPr>
            <a:r>
              <a:rPr lang="de-DE" dirty="0">
                <a:solidFill>
                  <a:schemeClr val="bg1"/>
                </a:solidFill>
              </a:rPr>
              <a:t>Vereinsnetzwerke, </a:t>
            </a:r>
          </a:p>
          <a:p>
            <a:pPr marL="285750" indent="-285750">
              <a:spcAft>
                <a:spcPts val="600"/>
              </a:spcAft>
              <a:buFont typeface="Arial" panose="020B0604020202020204" pitchFamily="34" charset="0"/>
              <a:buChar char="•"/>
            </a:pPr>
            <a:r>
              <a:rPr lang="de-DE" dirty="0">
                <a:solidFill>
                  <a:schemeClr val="bg1"/>
                </a:solidFill>
              </a:rPr>
              <a:t>Gesellschaften zur wechselseitigen Unterstützung, </a:t>
            </a:r>
          </a:p>
          <a:p>
            <a:pPr marL="285750" indent="-285750">
              <a:spcAft>
                <a:spcPts val="600"/>
              </a:spcAft>
              <a:buFont typeface="Arial" panose="020B0604020202020204" pitchFamily="34" charset="0"/>
              <a:buChar char="•"/>
            </a:pPr>
            <a:r>
              <a:rPr lang="de-DE" u="sng" dirty="0">
                <a:solidFill>
                  <a:schemeClr val="bg1"/>
                </a:solidFill>
              </a:rPr>
              <a:t>andere private Körperschaften</a:t>
            </a:r>
          </a:p>
        </p:txBody>
      </p:sp>
    </p:spTree>
    <p:extLst>
      <p:ext uri="{BB962C8B-B14F-4D97-AF65-F5344CB8AC3E}">
        <p14:creationId xmlns:p14="http://schemas.microsoft.com/office/powerpoint/2010/main" val="363515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bun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3E141911173A44CAE0E2B01A230BE56" ma:contentTypeVersion="13" ma:contentTypeDescription="Creare un nuovo documento." ma:contentTypeScope="" ma:versionID="1060a9e096169f01f4d990d05d95c88c">
  <xsd:schema xmlns:xsd="http://www.w3.org/2001/XMLSchema" xmlns:xs="http://www.w3.org/2001/XMLSchema" xmlns:p="http://schemas.microsoft.com/office/2006/metadata/properties" xmlns:ns2="b33050a7-6cfa-4a0a-9074-e904f763c3f3" xmlns:ns3="c5f38fe6-ee7e-43fb-86ec-6f8a9303d295" targetNamespace="http://schemas.microsoft.com/office/2006/metadata/properties" ma:root="true" ma:fieldsID="966a8ebd81b0e2c55924553ebe3d54d8" ns2:_="" ns3:_="">
    <xsd:import namespace="b33050a7-6cfa-4a0a-9074-e904f763c3f3"/>
    <xsd:import namespace="c5f38fe6-ee7e-43fb-86ec-6f8a9303d29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050a7-6cfa-4a0a-9074-e904f763c3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b0448acd-f2e5-4523-baf2-1120a3b1a1f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38fe6-ee7e-43fb-86ec-6f8a9303d29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187e1d-6d81-43cb-9b80-75c645f3381a}" ma:internalName="TaxCatchAll" ma:showField="CatchAllData" ma:web="c5f38fe6-ee7e-43fb-86ec-6f8a9303d2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33050a7-6cfa-4a0a-9074-e904f763c3f3">
      <Terms xmlns="http://schemas.microsoft.com/office/infopath/2007/PartnerControls"/>
    </lcf76f155ced4ddcb4097134ff3c332f>
    <TaxCatchAll xmlns="c5f38fe6-ee7e-43fb-86ec-6f8a9303d2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2CE23-A026-4749-B0B0-3D11C04191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050a7-6cfa-4a0a-9074-e904f763c3f3"/>
    <ds:schemaRef ds:uri="c5f38fe6-ee7e-43fb-86ec-6f8a9303d2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DF9B96-4F6E-43BA-8440-622CBB768E63}">
  <ds:schemaRefs>
    <ds:schemaRef ds:uri="http://schemas.microsoft.com/office/2006/metadata/properties"/>
    <ds:schemaRef ds:uri="http://schemas.microsoft.com/office/infopath/2007/PartnerControls"/>
    <ds:schemaRef ds:uri="b33050a7-6cfa-4a0a-9074-e904f763c3f3"/>
    <ds:schemaRef ds:uri="c5f38fe6-ee7e-43fb-86ec-6f8a9303d295"/>
  </ds:schemaRefs>
</ds:datastoreItem>
</file>

<file path=customXml/itemProps3.xml><?xml version="1.0" encoding="utf-8"?>
<ds:datastoreItem xmlns:ds="http://schemas.openxmlformats.org/officeDocument/2006/customXml" ds:itemID="{EF90D1B6-2577-4043-85E8-989109BF9F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TM03090430[[fn=Verbund]]</Template>
  <TotalTime>0</TotalTime>
  <Words>2353</Words>
  <Application>Microsoft Office PowerPoint</Application>
  <PresentationFormat>Breitbild</PresentationFormat>
  <Paragraphs>390</Paragraphs>
  <Slides>30</Slides>
  <Notes>30</Notes>
  <HiddenSlides>0</HiddenSlides>
  <MMClips>0</MMClips>
  <ScaleCrop>false</ScaleCrop>
  <HeadingPairs>
    <vt:vector size="8" baseType="variant">
      <vt:variant>
        <vt:lpstr>Verwendete Schriftarten</vt:lpstr>
      </vt:variant>
      <vt:variant>
        <vt:i4>6</vt:i4>
      </vt:variant>
      <vt:variant>
        <vt:lpstr>Design</vt:lpstr>
      </vt:variant>
      <vt:variant>
        <vt:i4>3</vt:i4>
      </vt:variant>
      <vt:variant>
        <vt:lpstr>Eingebettete OLE-Server</vt:lpstr>
      </vt:variant>
      <vt:variant>
        <vt:i4>1</vt:i4>
      </vt:variant>
      <vt:variant>
        <vt:lpstr>Folientitel</vt:lpstr>
      </vt:variant>
      <vt:variant>
        <vt:i4>30</vt:i4>
      </vt:variant>
    </vt:vector>
  </HeadingPairs>
  <TitlesOfParts>
    <vt:vector size="40" baseType="lpstr">
      <vt:lpstr>Arial</vt:lpstr>
      <vt:lpstr>Calibri</vt:lpstr>
      <vt:lpstr>Calibri Light</vt:lpstr>
      <vt:lpstr>Corbel</vt:lpstr>
      <vt:lpstr>Symbol</vt:lpstr>
      <vt:lpstr>Wingdings</vt:lpstr>
      <vt:lpstr>Verbund</vt:lpstr>
      <vt:lpstr>1_Benutzerdefiniertes Design</vt:lpstr>
      <vt:lpstr>Benutzerdefiniertes Design</vt:lpstr>
      <vt:lpstr>Bitmap Image</vt:lpstr>
      <vt:lpstr>   Vereinsmanagement die Neuerungen für das Ehrenamt</vt:lpstr>
      <vt:lpstr>ÜBERBLICK ÜBER DAS LOKALE EHRENAMT</vt:lpstr>
      <vt:lpstr>KURZE UMFRAGE</vt:lpstr>
      <vt:lpstr>TAGESORDNUNG</vt:lpstr>
      <vt:lpstr>DIE REFORM DES DRITTEN SEKTORS</vt:lpstr>
      <vt:lpstr>DIE REFORM DES DRITTEN SEKTORS</vt:lpstr>
      <vt:lpstr>DIE REFORM DES DRITTEN SEKTORS</vt:lpstr>
      <vt:lpstr>DIE REFORM DES DRITTEN SEKTORS</vt:lpstr>
      <vt:lpstr>NATIONALES EINHEITSREGISTER RUNTS</vt:lpstr>
      <vt:lpstr>NATIONALES EINHEITSREGISTER RUNTS</vt:lpstr>
      <vt:lpstr>NATIONALES EINHEITSREGISTER RUNTS</vt:lpstr>
      <vt:lpstr>NATIONALES EINHEITSREGISTER RUNTS</vt:lpstr>
      <vt:lpstr>LANDESVERZEICHNIS</vt:lpstr>
      <vt:lpstr>LANDESVERZEICHNIS</vt:lpstr>
      <vt:lpstr>LANDESVERZEICHNIS</vt:lpstr>
      <vt:lpstr>EINTRAGUNG WO</vt:lpstr>
      <vt:lpstr>GEWERBLICHE VS. STEUERFREIE EINNAHMEN</vt:lpstr>
      <vt:lpstr>GEWERBLICHE VS. STEUERFREIE EINNAHMEN</vt:lpstr>
      <vt:lpstr>JAHRESABRECHNUNG</vt:lpstr>
      <vt:lpstr>JAHRESABRECHNUNG</vt:lpstr>
      <vt:lpstr>JAHRESABRECHNUNG</vt:lpstr>
      <vt:lpstr>VEREINSBÜCHER UND REGISTER</vt:lpstr>
      <vt:lpstr>VEREINSBÜCHER UND REGISTER</vt:lpstr>
      <vt:lpstr>VEREINSBÜCHER UND REGISTER</vt:lpstr>
      <vt:lpstr>VERÖFFENTLICHUNGSPFLICHTEN</vt:lpstr>
      <vt:lpstr>VERÖFFENTLICHUNGSPFLICHTEN</vt:lpstr>
      <vt:lpstr>VERÖFFENTLICHUNGSPFLICHTEN</vt:lpstr>
      <vt:lpstr>DIGITALISIERUNG</vt:lpstr>
      <vt:lpstr>Danke – Grazie</vt:lpstr>
      <vt:lpstr>QUESTION TIME</vt:lpstr>
    </vt:vector>
  </TitlesOfParts>
  <Company>SZBZ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Tätigkeitsbericht Relazione sulle ATTIVITÀ</dc:title>
  <dc:creator>laptop</dc:creator>
  <cp:lastModifiedBy>Support DZE-CSV</cp:lastModifiedBy>
  <cp:revision>537</cp:revision>
  <cp:lastPrinted>2019-05-06T14:48:45Z</cp:lastPrinted>
  <dcterms:created xsi:type="dcterms:W3CDTF">2019-05-05T14:58:21Z</dcterms:created>
  <dcterms:modified xsi:type="dcterms:W3CDTF">2025-11-18T13:42:53Z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0x010100E3E141911173A44CAE0E2B01A230BE56</vt:lpwstr>
  </property>
  <property fmtid="{D5CDD505-2E9C-101B-9397-08002B2CF9AE}" pid="3" name="MediaServiceImageTags">
    <vt:lpwstr/>
  </property>
</Properties>
</file>