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0" r:id="rId3"/>
    <p:sldId id="264" r:id="rId4"/>
    <p:sldId id="301" r:id="rId5"/>
    <p:sldId id="290" r:id="rId6"/>
    <p:sldId id="302" r:id="rId7"/>
    <p:sldId id="291" r:id="rId8"/>
    <p:sldId id="303" r:id="rId9"/>
    <p:sldId id="292" r:id="rId10"/>
    <p:sldId id="295" r:id="rId11"/>
    <p:sldId id="293" r:id="rId12"/>
    <p:sldId id="294" r:id="rId13"/>
    <p:sldId id="296" r:id="rId14"/>
    <p:sldId id="297" r:id="rId15"/>
    <p:sldId id="298" r:id="rId16"/>
    <p:sldId id="299" r:id="rId17"/>
  </p:sldIdLst>
  <p:sldSz cx="18288000" cy="10287000"/>
  <p:notesSz cx="6858000" cy="9144000"/>
  <p:embeddedFontLst>
    <p:embeddedFont>
      <p:font typeface="Abadi" panose="020B0604020104020204" pitchFamily="34" charset="0"/>
      <p:regular r:id="rId18"/>
    </p:embeddedFont>
    <p:embeddedFont>
      <p:font typeface="Alice Bold" panose="020B0604020202020204" charset="0"/>
      <p:regular r:id="rId19"/>
    </p:embeddedFont>
    <p:embeddedFont>
      <p:font typeface="Bodoni FLF Bold Italics" panose="020B0604020202020204"/>
      <p:regular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828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popoli.it/it/coltiviamo-i-vostri-proget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9815" y="-71963"/>
            <a:ext cx="9144000" cy="10287000"/>
          </a:xfrm>
          <a:prstGeom prst="rect">
            <a:avLst/>
          </a:prstGeom>
          <a:solidFill>
            <a:srgbClr val="F4EADB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565700" y="3161581"/>
            <a:ext cx="9270131" cy="4873129"/>
            <a:chOff x="0" y="1853242"/>
            <a:chExt cx="10676650" cy="6497506"/>
          </a:xfrm>
        </p:grpSpPr>
        <p:sp>
          <p:nvSpPr>
            <p:cNvPr id="5" name="TextBox 5"/>
            <p:cNvSpPr txBox="1"/>
            <p:nvPr/>
          </p:nvSpPr>
          <p:spPr>
            <a:xfrm>
              <a:off x="1154526" y="1853242"/>
              <a:ext cx="9522124" cy="6497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537"/>
                </a:lnSpc>
              </a:pPr>
              <a:r>
                <a:rPr lang="en-US" sz="7948" dirty="0">
                  <a:solidFill>
                    <a:srgbClr val="C92A28"/>
                  </a:solidFill>
                  <a:latin typeface="Bodoni FLF Bold Italics"/>
                </a:rPr>
                <a:t>Bando Poli </a:t>
              </a:r>
              <a:r>
                <a:rPr lang="en-US" sz="7948" dirty="0" err="1">
                  <a:solidFill>
                    <a:srgbClr val="C92A28"/>
                  </a:solidFill>
                  <a:latin typeface="Bodoni FLF Bold Italics"/>
                </a:rPr>
                <a:t>Coltiviamo</a:t>
              </a:r>
              <a:r>
                <a:rPr lang="en-US" sz="7948" dirty="0">
                  <a:solidFill>
                    <a:srgbClr val="C92A28"/>
                  </a:solidFill>
                  <a:latin typeface="Bodoni FLF Bold Italics"/>
                </a:rPr>
                <a:t> i </a:t>
              </a:r>
              <a:r>
                <a:rPr lang="en-US" sz="7948" dirty="0" err="1">
                  <a:solidFill>
                    <a:srgbClr val="C92A28"/>
                  </a:solidFill>
                  <a:latin typeface="Bodoni FLF Bold Italics"/>
                </a:rPr>
                <a:t>vostri</a:t>
              </a:r>
              <a:r>
                <a:rPr lang="en-US" sz="7948" dirty="0">
                  <a:solidFill>
                    <a:srgbClr val="C92A28"/>
                  </a:solidFill>
                  <a:latin typeface="Bodoni FLF Bold Italics"/>
                </a:rPr>
                <a:t> </a:t>
              </a:r>
              <a:r>
                <a:rPr lang="en-US" sz="7948" dirty="0" err="1">
                  <a:solidFill>
                    <a:srgbClr val="C92A28"/>
                  </a:solidFill>
                  <a:latin typeface="Bodoni FLF Bold Italics"/>
                </a:rPr>
                <a:t>progetti</a:t>
              </a:r>
              <a:endParaRPr lang="en-US" sz="7948" dirty="0">
                <a:solidFill>
                  <a:srgbClr val="C92A28"/>
                </a:solidFill>
                <a:latin typeface="Bodoni FLF Bold Italics"/>
              </a:endParaRPr>
            </a:p>
            <a:p>
              <a:pPr marL="0" lvl="0" indent="0" algn="ctr">
                <a:lnSpc>
                  <a:spcPts val="9537"/>
                </a:lnSpc>
              </a:pPr>
              <a:endParaRPr lang="en-US" sz="7948" dirty="0">
                <a:solidFill>
                  <a:srgbClr val="C92A28"/>
                </a:solidFill>
                <a:latin typeface="Bodoni FLF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425082"/>
              <a:ext cx="9522124" cy="74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0"/>
                </a:lnSpc>
              </a:pPr>
              <a:endParaRPr lang="en-US" sz="3500" dirty="0">
                <a:solidFill>
                  <a:srgbClr val="271905"/>
                </a:solidFill>
                <a:latin typeface="Alice Bold"/>
              </a:endParaRP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E04952FD-4BFB-06A0-F176-3FF2F204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DFA"/>
              </a:clrFrom>
              <a:clrTo>
                <a:srgbClr val="F8FD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5806" y="1562100"/>
            <a:ext cx="7752017" cy="25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3316EC-49F7-688F-E9B4-763B4156A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4648200"/>
            <a:ext cx="316731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1F1F2-0A6E-DB81-067C-6C0D3BF9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419BB25-C477-15A7-7787-3532F6281BDD}"/>
              </a:ext>
            </a:extLst>
          </p:cNvPr>
          <p:cNvSpPr txBox="1"/>
          <p:nvPr/>
        </p:nvSpPr>
        <p:spPr>
          <a:xfrm>
            <a:off x="3733800" y="4953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Progetto - Projekt  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FA81800-E608-580C-E41D-09EC8B61AC75}"/>
              </a:ext>
            </a:extLst>
          </p:cNvPr>
          <p:cNvGrpSpPr/>
          <p:nvPr/>
        </p:nvGrpSpPr>
        <p:grpSpPr>
          <a:xfrm>
            <a:off x="-3048000" y="-2450046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66C6289-FA9D-68DE-3725-B0AC216096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299ED2F-E831-B924-F7B1-BB08C4FC9E2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9FE8E0BC-99D4-C14E-8750-7D4B9EF85F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42DA1B-4378-FE8D-BB21-25FFDB78B322}"/>
              </a:ext>
            </a:extLst>
          </p:cNvPr>
          <p:cNvSpPr txBox="1"/>
          <p:nvPr/>
        </p:nvSpPr>
        <p:spPr>
          <a:xfrm>
            <a:off x="1066800" y="2423067"/>
            <a:ext cx="8344117" cy="583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latin typeface="Raleway" pitchFamily="2" charset="0"/>
              </a:rPr>
              <a:t>Le proposte progettuali presentate dovranno intercettare almeno una delle seguenti aree di intervento: </a:t>
            </a:r>
          </a:p>
          <a:p>
            <a:pPr>
              <a:lnSpc>
                <a:spcPct val="150000"/>
              </a:lnSpc>
            </a:pPr>
            <a:endParaRPr lang="it-IT" sz="2800" dirty="0">
              <a:latin typeface="Raleway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latin typeface="Raleway" pitchFamily="2" charset="0"/>
              </a:rPr>
              <a:t>Disabilità fisica, psichica o sensoriale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latin typeface="Raleway" pitchFamily="2" charset="0"/>
              </a:rPr>
              <a:t>Salute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latin typeface="Raleway" pitchFamily="2" charset="0"/>
              </a:rPr>
              <a:t>Povertà locali e nel mondo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latin typeface="Raleway" pitchFamily="2" charset="0"/>
              </a:rPr>
              <a:t>Welfare e territorio con riferimento a finalità solidaristiche e di utilità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127A4F-2D77-A61B-944B-07ECF0AB8555}"/>
              </a:ext>
            </a:extLst>
          </p:cNvPr>
          <p:cNvSpPr txBox="1"/>
          <p:nvPr/>
        </p:nvSpPr>
        <p:spPr>
          <a:xfrm>
            <a:off x="10058400" y="2324341"/>
            <a:ext cx="8344117" cy="7126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Raleway" pitchFamily="2" charset="0"/>
              </a:rPr>
              <a:t>Die eingereichten Projektvorschläge müssen mindestens einen der folgenden Interventionsbereiche betreffen: 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Raleway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Raleway" pitchFamily="2" charset="0"/>
              </a:rPr>
              <a:t>Körperliche, psychische oder sensorische Behinderung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Raleway" pitchFamily="2" charset="0"/>
              </a:rPr>
              <a:t>Gesundheit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Raleway" pitchFamily="2" charset="0"/>
              </a:rPr>
              <a:t>Lokale und globale Armut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Raleway" pitchFamily="2" charset="0"/>
              </a:rPr>
              <a:t>Wohlfahrt und Territorium in Bezug auf solidarische und gesellschaftlich nützliche Zwecke</a:t>
            </a:r>
          </a:p>
        </p:txBody>
      </p:sp>
    </p:spTree>
    <p:extLst>
      <p:ext uri="{BB962C8B-B14F-4D97-AF65-F5344CB8AC3E}">
        <p14:creationId xmlns:p14="http://schemas.microsoft.com/office/powerpoint/2010/main" val="126439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7EAAA9-F9F5-0221-14FF-06390C6C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852F587-DA64-48E3-BA75-1218293AB327}"/>
              </a:ext>
            </a:extLst>
          </p:cNvPr>
          <p:cNvSpPr txBox="1"/>
          <p:nvPr/>
        </p:nvSpPr>
        <p:spPr>
          <a:xfrm>
            <a:off x="3962399" y="571500"/>
            <a:ext cx="13944601" cy="248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Come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partecipare</a:t>
            </a:r>
            <a:endParaRPr lang="en-US" sz="7200" b="1" dirty="0">
              <a:solidFill>
                <a:srgbClr val="D28335"/>
              </a:solidFill>
              <a:latin typeface="Abadi" panose="020B0604020104020204" pitchFamily="34" charset="0"/>
            </a:endParaRPr>
          </a:p>
          <a:p>
            <a:pPr marL="0" lvl="0" indent="0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Wie Sie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teilnehmen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können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C61CB07-8D99-1432-6789-2DEF36F30A7A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9042787-B0B3-1BF1-F336-755F8CE414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00E3874-07CF-D7D5-542B-76CD599C28C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107068E3-F30C-475B-AE78-B402942FFD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04D270-414F-3F19-64F1-E2E281DA67B5}"/>
              </a:ext>
            </a:extLst>
          </p:cNvPr>
          <p:cNvSpPr txBox="1"/>
          <p:nvPr/>
        </p:nvSpPr>
        <p:spPr>
          <a:xfrm>
            <a:off x="3929332" y="3924300"/>
            <a:ext cx="1252986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dirty="0">
                <a:latin typeface="Raleway" pitchFamily="2" charset="0"/>
              </a:rPr>
              <a:t>Modulo di adesione - </a:t>
            </a:r>
            <a:r>
              <a:rPr lang="it-IT" sz="4800" dirty="0" err="1">
                <a:latin typeface="Raleway" pitchFamily="2" charset="0"/>
              </a:rPr>
              <a:t>Bewerbungsformular</a:t>
            </a:r>
            <a:endParaRPr lang="it-IT" sz="4800" dirty="0">
              <a:latin typeface="Raleway" pitchFamily="2" charset="0"/>
            </a:endParaRPr>
          </a:p>
          <a:p>
            <a:endParaRPr lang="it-IT" sz="3200" dirty="0">
              <a:latin typeface="Raleway" pitchFamily="2" charset="0"/>
            </a:endParaRPr>
          </a:p>
          <a:p>
            <a:r>
              <a:rPr lang="it-IT" sz="3200" dirty="0">
                <a:latin typeface="Raleway" pitchFamily="2" charset="0"/>
                <a:hlinkClick r:id="rId3"/>
              </a:rPr>
              <a:t>https://www.gruppopoli.it/it/coltiviamo-i-vostri-progetti/</a:t>
            </a:r>
            <a:r>
              <a:rPr lang="it-IT" sz="3200" dirty="0">
                <a:latin typeface="Raleway" pitchFamily="2" charset="0"/>
              </a:rPr>
              <a:t> </a:t>
            </a:r>
          </a:p>
          <a:p>
            <a:endParaRPr lang="it-IT" sz="3200" dirty="0">
              <a:latin typeface="Raleway" pitchFamily="2" charset="0"/>
            </a:endParaRPr>
          </a:p>
          <a:p>
            <a:endParaRPr lang="it-IT" sz="3200" dirty="0">
              <a:latin typeface="Raleway" pitchFamily="2" charset="0"/>
            </a:endParaRPr>
          </a:p>
          <a:p>
            <a:endParaRPr lang="it-IT" sz="3200" dirty="0">
              <a:latin typeface="Raleway" pitchFamily="2" charset="0"/>
            </a:endParaRPr>
          </a:p>
          <a:p>
            <a:r>
              <a:rPr lang="it-IT" sz="4800" b="1" dirty="0">
                <a:latin typeface="Raleway" pitchFamily="2" charset="0"/>
              </a:rPr>
              <a:t>Compilabile direttamente on-line. </a:t>
            </a:r>
          </a:p>
          <a:p>
            <a:r>
              <a:rPr lang="de-DE" sz="4800" b="1" dirty="0">
                <a:latin typeface="Raleway" pitchFamily="2" charset="0"/>
              </a:rPr>
              <a:t>Kann direkt online ausgefüllt werden. </a:t>
            </a:r>
            <a:endParaRPr lang="it-IT" sz="4800" b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F4869-2953-1BFE-F3C7-B2AAFD3E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9C747FB-A268-A275-0189-21B270CDCD33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MODULO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0E101A2-0634-E2F0-4BE6-30F6D2546F30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5B057A1-67A6-D513-2D43-38F33B8178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401A88B-17A4-FA05-F495-AB67AC23709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16EF12B6-0981-0118-1999-B376DB11F4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2529D8-001F-CF2F-ADAB-449BF683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35" y="2068467"/>
            <a:ext cx="9545523" cy="38704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9005DE-21FF-DB1F-6E37-6B71E0A2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421914"/>
            <a:ext cx="8617393" cy="4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09B97-6B73-EC41-B854-F9C11A8A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DD1AA5C-92E0-96DB-1C4A-F9A182CF543D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MODULO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9068606-8E12-0B19-2FAD-6372E49863F8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A30CE5D-9B9B-4C26-E2AC-E68B44BFA4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487D097-3D6A-2EE1-1780-ED4D0D708B0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A8E3C74E-5F20-F252-505C-1E053CAC7A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A0327A-B7C2-4275-2398-4F0C0249E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19300"/>
            <a:ext cx="8268125" cy="36387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D3C981B-17E9-FA5D-4B3B-35CCA652D4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56" b="415"/>
          <a:stretch>
            <a:fillRect/>
          </a:stretch>
        </p:blipFill>
        <p:spPr>
          <a:xfrm>
            <a:off x="9525000" y="4542240"/>
            <a:ext cx="7137084" cy="51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7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43D67-2A6F-7A7E-C06D-0162B192D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4CE306C-C7A9-A1A9-9B98-5321FEDF2C16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MODULO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135FBAF-F418-F6F2-6C37-F051C050869D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848A923-DE33-373B-E71A-FB2BC2B41C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2C8B378-7861-F8B9-64A8-7ACE2AE0F7D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634F6A12-7B20-AFD8-D810-C154496E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91E17D-F225-FF15-1F54-AC1A979E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23" y="1773880"/>
            <a:ext cx="6781800" cy="50469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5AC831B-41E5-55AA-CB4B-02FC211C63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626"/>
          <a:stretch/>
        </p:blipFill>
        <p:spPr>
          <a:xfrm>
            <a:off x="8382000" y="5539836"/>
            <a:ext cx="8414417" cy="46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7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F704A-692E-2EC5-F85F-2F8CEFBE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B4FF71F-9CF5-C41C-9E05-FCAB83C5A7D3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MODULO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2963132-1544-A5D6-FBD2-91F7D30F8DB2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B26DA81-994B-E80A-9C91-CE7FF821A2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FA3112C-27E5-F268-F610-3ABC6573283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D2B9D12D-6E58-D3B2-B3CF-74BC0DA6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9C793B0-878A-F0B8-74ED-DEB842BF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28900"/>
            <a:ext cx="9677400" cy="69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87BB9-AB92-9FCF-060E-F84D62392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B716F10-0BF7-B002-A3B5-CEDC601A7185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Consigli - Tipps  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51B92A1-6309-915E-676F-CA5B08BEDCE5}"/>
              </a:ext>
            </a:extLst>
          </p:cNvPr>
          <p:cNvGrpSpPr/>
          <p:nvPr/>
        </p:nvGrpSpPr>
        <p:grpSpPr>
          <a:xfrm>
            <a:off x="-3124200" y="-1790700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B010953-A6E3-DC64-4F98-B961C6C443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0835AA0-3C55-95DC-9A14-634F6ABA3B3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4A8947B7-5D4C-EFAE-E966-276FE10C1B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C12E0D-1752-F8AC-32CF-A33A1A808DFE}"/>
              </a:ext>
            </a:extLst>
          </p:cNvPr>
          <p:cNvSpPr txBox="1"/>
          <p:nvPr/>
        </p:nvSpPr>
        <p:spPr>
          <a:xfrm>
            <a:off x="1650188" y="2639583"/>
            <a:ext cx="8255812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Raleway" pitchFamily="2" charset="0"/>
              </a:rPr>
              <a:t>Obiettivi chiari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Raleway" pitchFamily="2" charset="0"/>
              </a:rPr>
              <a:t>Target specifico: identificare bene il bisogno\problema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Raleway" pitchFamily="2" charset="0"/>
              </a:rPr>
              <a:t>Semplice (chi vota deve comprenderlo subito)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Raleway" pitchFamily="2" charset="0"/>
              </a:rPr>
              <a:t>Innovazione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Raleway" pitchFamily="2" charset="0"/>
              </a:rPr>
              <a:t>Specificare il budget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it-IT" sz="3200" dirty="0">
              <a:latin typeface="Raleway" pitchFamily="2" charset="0"/>
            </a:endParaRPr>
          </a:p>
          <a:p>
            <a:endParaRPr lang="it-IT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2A3446-0D1A-D1E4-C2DD-552C3B7A9E66}"/>
              </a:ext>
            </a:extLst>
          </p:cNvPr>
          <p:cNvSpPr txBox="1"/>
          <p:nvPr/>
        </p:nvSpPr>
        <p:spPr>
          <a:xfrm>
            <a:off x="10363200" y="2476500"/>
            <a:ext cx="7924800" cy="547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latin typeface="Raleway" pitchFamily="2" charset="0"/>
              </a:rPr>
              <a:t>Klare</a:t>
            </a:r>
            <a:r>
              <a:rPr lang="it-IT" sz="2400" dirty="0">
                <a:latin typeface="Raleway" pitchFamily="2" charset="0"/>
              </a:rPr>
              <a:t> </a:t>
            </a:r>
            <a:r>
              <a:rPr lang="it-IT" sz="2400" dirty="0" err="1">
                <a:latin typeface="Raleway" pitchFamily="2" charset="0"/>
              </a:rPr>
              <a:t>Ziele</a:t>
            </a:r>
            <a:r>
              <a:rPr lang="it-IT" sz="2400" dirty="0">
                <a:latin typeface="Raleway" pitchFamily="2" charset="0"/>
              </a:rPr>
              <a:t>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Raleway" pitchFamily="2" charset="0"/>
              </a:rPr>
              <a:t>Spezifische Zielgruppe: das Bedürfnis/Problem gut identifizieren</a:t>
            </a:r>
            <a:endParaRPr lang="it-IT" sz="2400" dirty="0">
              <a:latin typeface="Raleway" pitchFamily="2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Raleway" pitchFamily="2" charset="0"/>
              </a:rPr>
              <a:t>Einfach (der Wähler muss dies sofort verstehen) </a:t>
            </a:r>
            <a:endParaRPr lang="it-IT" sz="2400" dirty="0">
              <a:latin typeface="Raleway" pitchFamily="2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Raleway" pitchFamily="2" charset="0"/>
              </a:rPr>
              <a:t>Innovation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Raleway" pitchFamily="2" charset="0"/>
              </a:rPr>
              <a:t>Geben Sie das Budget an </a:t>
            </a:r>
            <a:endParaRPr lang="it-IT" sz="2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7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FD142-5951-7352-6EEB-46E17865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35CCFB7-82E0-54FB-628E-8FD03C61703E}"/>
              </a:ext>
            </a:extLst>
          </p:cNvPr>
          <p:cNvSpPr txBox="1"/>
          <p:nvPr/>
        </p:nvSpPr>
        <p:spPr>
          <a:xfrm>
            <a:off x="3962399" y="0"/>
            <a:ext cx="12344401" cy="2864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Bando Poli</a:t>
            </a:r>
          </a:p>
          <a:p>
            <a:pPr marL="0" lvl="0" indent="0" algn="ctr">
              <a:lnSpc>
                <a:spcPts val="9960"/>
              </a:lnSpc>
            </a:pP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Coltiviamo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i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vostri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progetti</a:t>
            </a:r>
            <a:endParaRPr lang="en-US" sz="7200" b="1" dirty="0">
              <a:solidFill>
                <a:srgbClr val="D28335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30CD23D-2FE4-818B-9B90-368D6FD1E8C7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9593D73-DE47-F10C-3B92-3AF3725F3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D12F89F-824D-3E05-8D9B-F1D815B1E52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180DECD-C597-8595-D62F-8A6C5A9C6576}"/>
              </a:ext>
            </a:extLst>
          </p:cNvPr>
          <p:cNvSpPr txBox="1"/>
          <p:nvPr/>
        </p:nvSpPr>
        <p:spPr>
          <a:xfrm>
            <a:off x="3048000" y="3086100"/>
            <a:ext cx="144966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dirty="0" err="1">
                <a:effectLst/>
                <a:latin typeface="Raleway" pitchFamily="2" charset="0"/>
              </a:rPr>
              <a:t>Was</a:t>
            </a:r>
            <a:r>
              <a:rPr lang="it-IT" sz="3200" b="1" i="0" dirty="0">
                <a:effectLst/>
                <a:latin typeface="Raleway" pitchFamily="2" charset="0"/>
              </a:rPr>
              <a:t> </a:t>
            </a:r>
            <a:r>
              <a:rPr lang="it-IT" sz="3200" b="1" i="0" dirty="0" err="1">
                <a:effectLst/>
                <a:latin typeface="Raleway" pitchFamily="2" charset="0"/>
              </a:rPr>
              <a:t>ist</a:t>
            </a:r>
            <a:r>
              <a:rPr lang="it-IT" sz="3200" b="1" i="0" dirty="0">
                <a:effectLst/>
                <a:latin typeface="Raleway" pitchFamily="2" charset="0"/>
              </a:rPr>
              <a:t> </a:t>
            </a:r>
            <a:r>
              <a:rPr lang="it-IT" sz="3200" b="1" i="0" dirty="0" err="1">
                <a:effectLst/>
                <a:latin typeface="Raleway" pitchFamily="2" charset="0"/>
              </a:rPr>
              <a:t>Colitiviamo</a:t>
            </a:r>
            <a:r>
              <a:rPr lang="it-IT" sz="3200" b="1" i="0" dirty="0">
                <a:effectLst/>
                <a:latin typeface="Raleway" pitchFamily="2" charset="0"/>
              </a:rPr>
              <a:t> i Vostri progetti?</a:t>
            </a:r>
          </a:p>
          <a:p>
            <a:br>
              <a:rPr lang="it-IT" sz="3200" b="1" i="0" dirty="0">
                <a:effectLst/>
                <a:latin typeface="Raleway" pitchFamily="2" charset="0"/>
              </a:rPr>
            </a:br>
            <a:r>
              <a:rPr lang="de-DE" sz="3200" dirty="0">
                <a:latin typeface="Raleway" pitchFamily="2" charset="0"/>
              </a:rPr>
              <a:t>Wohltätigkeitsinitiative zur Unterstützung der lokalen Freiwilligenarbeit.</a:t>
            </a:r>
          </a:p>
          <a:p>
            <a:r>
              <a:rPr lang="de-DE" sz="3200" dirty="0">
                <a:latin typeface="Raleway" pitchFamily="2" charset="0"/>
              </a:rPr>
              <a:t>Seit dem Start des Projekts bis zur achten Auflage wurden </a:t>
            </a:r>
            <a:r>
              <a:rPr lang="de-DE" sz="3200" b="1" dirty="0">
                <a:latin typeface="Raleway" pitchFamily="2" charset="0"/>
              </a:rPr>
              <a:t>2,60 Millionen </a:t>
            </a:r>
            <a:r>
              <a:rPr lang="de-DE" sz="3200" dirty="0">
                <a:latin typeface="Raleway" pitchFamily="2" charset="0"/>
              </a:rPr>
              <a:t>Euro zur Unterstützung von </a:t>
            </a:r>
            <a:r>
              <a:rPr lang="de-DE" sz="3200" b="1" dirty="0">
                <a:latin typeface="Raleway" pitchFamily="2" charset="0"/>
              </a:rPr>
              <a:t>140</a:t>
            </a:r>
            <a:r>
              <a:rPr lang="de-DE" sz="3200" dirty="0">
                <a:latin typeface="Raleway" pitchFamily="2" charset="0"/>
              </a:rPr>
              <a:t> verschiedenen Solidaritätsprojekten gespendet.</a:t>
            </a:r>
          </a:p>
          <a:p>
            <a:endParaRPr lang="de-DE" sz="3200" dirty="0">
              <a:latin typeface="Raleway" pitchFamily="2" charset="0"/>
            </a:endParaRPr>
          </a:p>
          <a:p>
            <a:r>
              <a:rPr lang="de-DE" sz="3200" dirty="0">
                <a:latin typeface="Raleway" pitchFamily="2" charset="0"/>
              </a:rPr>
              <a:t>Für die neunte Ausgabe wurden erneut </a:t>
            </a:r>
            <a:r>
              <a:rPr lang="de-DE" sz="3200" b="1" dirty="0">
                <a:latin typeface="Raleway" pitchFamily="2" charset="0"/>
              </a:rPr>
              <a:t>150 000 Euro </a:t>
            </a:r>
            <a:r>
              <a:rPr lang="de-DE" sz="3200" dirty="0">
                <a:latin typeface="Raleway" pitchFamily="2" charset="0"/>
              </a:rPr>
              <a:t>zur Unterstützung von </a:t>
            </a:r>
            <a:r>
              <a:rPr lang="de-DE" sz="3200" b="1" dirty="0">
                <a:latin typeface="Raleway" pitchFamily="2" charset="0"/>
              </a:rPr>
              <a:t>10 Solidaritätsprojekten </a:t>
            </a:r>
            <a:r>
              <a:rPr lang="de-DE" sz="3200" dirty="0">
                <a:latin typeface="Raleway" pitchFamily="2" charset="0"/>
              </a:rPr>
              <a:t>bereitgestellt.</a:t>
            </a:r>
            <a:endParaRPr lang="it-IT" sz="3200" dirty="0">
              <a:latin typeface="Raleway" pitchFamily="2" charset="0"/>
            </a:endParaRPr>
          </a:p>
          <a:p>
            <a:endParaRPr lang="it-IT" sz="3200" b="1" dirty="0">
              <a:latin typeface="Abadi" panose="020B06040201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1582B7-C1E8-2073-CE4F-7E6EC5D8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8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399" y="0"/>
            <a:ext cx="12496801" cy="2864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Bando Poli</a:t>
            </a:r>
          </a:p>
          <a:p>
            <a:pPr marL="0" lvl="0" indent="0" algn="ctr">
              <a:lnSpc>
                <a:spcPts val="9960"/>
              </a:lnSpc>
            </a:pP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Coltiviamo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i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vostri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progetti</a:t>
            </a:r>
            <a:endParaRPr lang="en-US" sz="7200" b="1" dirty="0">
              <a:solidFill>
                <a:srgbClr val="D28335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7EC46AC-ABE9-215E-70B9-8255D2E15CBF}"/>
              </a:ext>
            </a:extLst>
          </p:cNvPr>
          <p:cNvSpPr txBox="1"/>
          <p:nvPr/>
        </p:nvSpPr>
        <p:spPr>
          <a:xfrm>
            <a:off x="3048000" y="3086100"/>
            <a:ext cx="144966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dirty="0">
                <a:effectLst/>
                <a:latin typeface="Raleway" pitchFamily="2" charset="0"/>
              </a:rPr>
              <a:t>Cos'è </a:t>
            </a:r>
            <a:r>
              <a:rPr lang="it-IT" sz="3200" b="1" i="1" dirty="0">
                <a:effectLst/>
                <a:latin typeface="Raleway" pitchFamily="2" charset="0"/>
              </a:rPr>
              <a:t>Coltiviamo i vostri progetti</a:t>
            </a:r>
            <a:r>
              <a:rPr lang="it-IT" sz="3200" b="1" i="0" dirty="0">
                <a:effectLst/>
                <a:latin typeface="Raleway" pitchFamily="2" charset="0"/>
              </a:rPr>
              <a:t>?</a:t>
            </a:r>
          </a:p>
          <a:p>
            <a:br>
              <a:rPr lang="it-IT" sz="3200" b="1" i="0" dirty="0">
                <a:effectLst/>
                <a:latin typeface="Raleway" pitchFamily="2" charset="0"/>
              </a:rPr>
            </a:br>
            <a:r>
              <a:rPr lang="it-IT" sz="3200" dirty="0">
                <a:latin typeface="Raleway" pitchFamily="2" charset="0"/>
              </a:rPr>
              <a:t>I</a:t>
            </a:r>
            <a:r>
              <a:rPr lang="it-IT" sz="3200" b="0" i="0" dirty="0">
                <a:effectLst/>
                <a:latin typeface="Raleway" pitchFamily="2" charset="0"/>
              </a:rPr>
              <a:t>niziativa benefica a sostegno del volontariato locale.</a:t>
            </a:r>
          </a:p>
          <a:p>
            <a:br>
              <a:rPr lang="it-IT" sz="3200" dirty="0"/>
            </a:br>
            <a:r>
              <a:rPr lang="it-IT" sz="3200" b="0" i="0" dirty="0">
                <a:effectLst/>
                <a:latin typeface="Raleway" pitchFamily="2" charset="0"/>
              </a:rPr>
              <a:t>Dal lancio del progetto fino all'ottava edizione, sono stati donati </a:t>
            </a:r>
            <a:r>
              <a:rPr lang="it-IT" sz="3200" b="1" i="0" dirty="0">
                <a:effectLst/>
                <a:latin typeface="Raleway" pitchFamily="2" charset="0"/>
              </a:rPr>
              <a:t>2,60 milioni di euro a sostegno di 140 diversi progetti solidali</a:t>
            </a:r>
            <a:r>
              <a:rPr lang="it-IT" sz="3200" b="0" i="0" dirty="0">
                <a:effectLst/>
                <a:latin typeface="Raleway" pitchFamily="2" charset="0"/>
              </a:rPr>
              <a:t>.</a:t>
            </a:r>
          </a:p>
          <a:p>
            <a:endParaRPr lang="it-IT" sz="3200" b="0" i="0" dirty="0">
              <a:effectLst/>
              <a:latin typeface="Raleway" pitchFamily="2" charset="0"/>
            </a:endParaRPr>
          </a:p>
          <a:p>
            <a:r>
              <a:rPr lang="it-IT" sz="3200" b="0" i="0" dirty="0">
                <a:effectLst/>
                <a:latin typeface="Raleway" pitchFamily="2" charset="0"/>
              </a:rPr>
              <a:t>Anche per la </a:t>
            </a:r>
            <a:r>
              <a:rPr lang="it-IT" sz="3200" b="1" dirty="0">
                <a:latin typeface="Raleway" pitchFamily="2" charset="0"/>
              </a:rPr>
              <a:t>decima</a:t>
            </a:r>
            <a:r>
              <a:rPr lang="it-IT" sz="3200" b="1" i="0" dirty="0">
                <a:effectLst/>
                <a:latin typeface="Raleway" pitchFamily="2" charset="0"/>
              </a:rPr>
              <a:t> edizione </a:t>
            </a:r>
            <a:r>
              <a:rPr lang="it-IT" sz="3200" b="0" i="0" dirty="0">
                <a:effectLst/>
                <a:latin typeface="Raleway" pitchFamily="2" charset="0"/>
              </a:rPr>
              <a:t>sono stati messi a disposizione </a:t>
            </a:r>
            <a:r>
              <a:rPr lang="it-IT" sz="3200" b="1" i="0" dirty="0">
                <a:effectLst/>
                <a:latin typeface="Raleway" pitchFamily="2" charset="0"/>
              </a:rPr>
              <a:t>150.000 €</a:t>
            </a:r>
            <a:r>
              <a:rPr lang="it-IT" sz="3200" b="0" i="0" dirty="0">
                <a:effectLst/>
                <a:latin typeface="Raleway" pitchFamily="2" charset="0"/>
              </a:rPr>
              <a:t> per sostenere </a:t>
            </a:r>
            <a:r>
              <a:rPr lang="it-IT" sz="3200" b="1" i="0" dirty="0">
                <a:effectLst/>
                <a:latin typeface="Raleway" pitchFamily="2" charset="0"/>
              </a:rPr>
              <a:t>10 progetti solidali</a:t>
            </a:r>
            <a:r>
              <a:rPr lang="it-IT" sz="3200" b="0" i="0" dirty="0">
                <a:effectLst/>
                <a:latin typeface="Raleway" pitchFamily="2" charset="0"/>
              </a:rPr>
              <a:t>. </a:t>
            </a:r>
          </a:p>
          <a:p>
            <a:endParaRPr lang="it-IT" sz="3200" dirty="0">
              <a:latin typeface="Raleway" pitchFamily="2" charset="0"/>
            </a:endParaRPr>
          </a:p>
          <a:p>
            <a:endParaRPr lang="it-IT" sz="3200" b="1" dirty="0">
              <a:latin typeface="Abadi" panose="020B06040201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203613-8E1B-0C23-7E22-27ABBB2F0E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02A320-7213-10AC-3C82-1D0B04BA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832" y="7182551"/>
            <a:ext cx="2057400" cy="2920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3EF87-7B40-AD3D-A6A5-57F06CBE2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9CB2A8-CDB6-6854-05EB-F3F2D797189B}"/>
              </a:ext>
            </a:extLst>
          </p:cNvPr>
          <p:cNvSpPr txBox="1"/>
          <p:nvPr/>
        </p:nvSpPr>
        <p:spPr>
          <a:xfrm>
            <a:off x="3733800" y="0"/>
            <a:ext cx="12877800" cy="248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de-DE" sz="7200" b="1" dirty="0">
                <a:solidFill>
                  <a:srgbClr val="D28335"/>
                </a:solidFill>
                <a:latin typeface="Abadi" panose="020B0604020104020204" pitchFamily="34" charset="0"/>
              </a:rPr>
              <a:t>Anforderungen </a:t>
            </a:r>
            <a:endParaRPr lang="it-IT" sz="7200" b="1" dirty="0">
              <a:solidFill>
                <a:srgbClr val="D28335"/>
              </a:solidFill>
              <a:latin typeface="Abadi" panose="020B0604020104020204" pitchFamily="34" charset="0"/>
            </a:endParaRPr>
          </a:p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E736BBB-B40A-78D5-CABA-F6F736618E91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FA639F1-7F0A-307D-9496-380744CEDF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2EA75F7-9040-6396-1ED9-0854709F64E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92819A-D954-8736-26D0-0FB2222757E7}"/>
              </a:ext>
            </a:extLst>
          </p:cNvPr>
          <p:cNvSpPr txBox="1"/>
          <p:nvPr/>
        </p:nvSpPr>
        <p:spPr>
          <a:xfrm>
            <a:off x="3213842" y="4581585"/>
            <a:ext cx="821615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71905"/>
                </a:solidFill>
                <a:latin typeface="Raleway" pitchFamily="2" charset="0"/>
              </a:rPr>
              <a:t>BEGÜNSTIGTE UND ANFORDERUNGEN:</a:t>
            </a:r>
          </a:p>
          <a:p>
            <a:r>
              <a:rPr lang="de-DE" sz="3200" dirty="0">
                <a:solidFill>
                  <a:srgbClr val="271905"/>
                </a:solidFill>
                <a:latin typeface="Raleway" pitchFamily="2" charset="0"/>
              </a:rPr>
              <a:t>Organisationen des Dritten Sektors, die im </a:t>
            </a:r>
            <a:r>
              <a:rPr lang="de-DE" sz="3200" b="1" dirty="0" err="1">
                <a:solidFill>
                  <a:srgbClr val="271905"/>
                </a:solidFill>
                <a:latin typeface="Raleway" pitchFamily="2" charset="0"/>
              </a:rPr>
              <a:t>Runts</a:t>
            </a:r>
            <a:r>
              <a:rPr lang="de-DE" sz="3200" b="1" dirty="0">
                <a:solidFill>
                  <a:srgbClr val="271905"/>
                </a:solidFill>
                <a:latin typeface="Raleway" pitchFamily="2" charset="0"/>
              </a:rPr>
              <a:t>-Portal</a:t>
            </a:r>
            <a:r>
              <a:rPr lang="de-DE" sz="3200" dirty="0">
                <a:solidFill>
                  <a:srgbClr val="271905"/>
                </a:solidFill>
                <a:latin typeface="Raleway" pitchFamily="2" charset="0"/>
              </a:rPr>
              <a:t> registriert sind  </a:t>
            </a:r>
          </a:p>
          <a:p>
            <a:endParaRPr lang="de-DE" sz="3200" dirty="0">
              <a:solidFill>
                <a:srgbClr val="271905"/>
              </a:solidFill>
              <a:latin typeface="Raleway" pitchFamily="2" charset="0"/>
            </a:endParaRPr>
          </a:p>
          <a:p>
            <a:endParaRPr lang="de-DE" sz="3200" dirty="0">
              <a:solidFill>
                <a:srgbClr val="271905"/>
              </a:solidFill>
              <a:latin typeface="Raleway" pitchFamily="2" charset="0"/>
            </a:endParaRPr>
          </a:p>
          <a:p>
            <a:r>
              <a:rPr lang="de-DE" sz="3200" dirty="0">
                <a:solidFill>
                  <a:srgbClr val="271905"/>
                </a:solidFill>
                <a:latin typeface="Raleway" pitchFamily="2" charset="0"/>
              </a:rPr>
              <a:t>Rechtssitz in der </a:t>
            </a:r>
            <a:r>
              <a:rPr lang="de-DE" sz="3200" b="1" dirty="0">
                <a:solidFill>
                  <a:srgbClr val="271905"/>
                </a:solidFill>
                <a:latin typeface="Raleway" pitchFamily="2" charset="0"/>
              </a:rPr>
              <a:t>Provinz Trient, Bozen oder Verona.</a:t>
            </a:r>
          </a:p>
          <a:p>
            <a:endParaRPr lang="it-IT" sz="3200" dirty="0">
              <a:solidFill>
                <a:srgbClr val="271905"/>
              </a:solidFill>
              <a:latin typeface="Raleway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83556D-1E73-38FF-C9C0-53D751B98B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40284" y="9093784"/>
            <a:ext cx="3073558" cy="9970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0509F6-0C9A-674A-2158-CEDBA0051275}"/>
              </a:ext>
            </a:extLst>
          </p:cNvPr>
          <p:cNvSpPr txBox="1"/>
          <p:nvPr/>
        </p:nvSpPr>
        <p:spPr>
          <a:xfrm>
            <a:off x="3213842" y="2184712"/>
            <a:ext cx="145407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200" dirty="0">
                <a:latin typeface="Raleway" pitchFamily="2" charset="0"/>
              </a:rPr>
              <a:t>Sichtbarmachung der Arbeit von Vereinen, Sozialgenossenschaften und allgemein von gemeinnützigen Organisationen, die im sozialen Bereich tätig sind, durch die finanzielle Unterstützung von Projekten zugunsten der lokalen Gemeinschaften</a:t>
            </a:r>
            <a:endParaRPr lang="it-IT" sz="3200" dirty="0">
              <a:latin typeface="Raleway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0687F3-6593-2D47-55F7-9379B5A7F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4539316"/>
            <a:ext cx="3276600" cy="46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AB94D-81F2-2AE7-31E5-99A772D6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0E1D273-D424-325C-894E-BE2C4BB0D162}"/>
              </a:ext>
            </a:extLst>
          </p:cNvPr>
          <p:cNvSpPr txBox="1"/>
          <p:nvPr/>
        </p:nvSpPr>
        <p:spPr>
          <a:xfrm>
            <a:off x="3733800" y="-2516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Requisiti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64E9F8F-FAFB-101B-DD5E-49E767785A43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29686C3-AC5A-8CA2-E42C-DA41AA4D50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FAFF5E8-F904-E9D1-6C29-E1CD3E26664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01A7D0-C9A0-323F-F044-410443BAA4EC}"/>
              </a:ext>
            </a:extLst>
          </p:cNvPr>
          <p:cNvSpPr txBox="1"/>
          <p:nvPr/>
        </p:nvSpPr>
        <p:spPr>
          <a:xfrm>
            <a:off x="3316857" y="3390900"/>
            <a:ext cx="1431215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71905"/>
                </a:solidFill>
                <a:latin typeface="Raleway" pitchFamily="2" charset="0"/>
              </a:rPr>
              <a:t>BENEFICIARI E REQUISITI:</a:t>
            </a: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Enti del Terzo Settore che risultino iscritti al RUNTS nelle sezioni a); b); d)  </a:t>
            </a:r>
          </a:p>
          <a:p>
            <a:endParaRPr lang="it-IT" sz="3200" dirty="0">
              <a:solidFill>
                <a:srgbClr val="271905"/>
              </a:solidFill>
              <a:latin typeface="Raleway" pitchFamily="2" charset="0"/>
            </a:endParaRP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Organizzazioni di Volontariato (ODV)</a:t>
            </a: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Associazioni di Promozione sociale (APS)</a:t>
            </a: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Cooperative sociali di cui alla Legge 381/1991 e di cui all’art. 40 del D. Lgs. 117/2017, iscritte nella sezione d</a:t>
            </a:r>
          </a:p>
          <a:p>
            <a:endParaRPr lang="it-IT" sz="3200" dirty="0">
              <a:solidFill>
                <a:srgbClr val="271905"/>
              </a:solidFill>
              <a:latin typeface="Raleway" pitchFamily="2" charset="0"/>
            </a:endParaRP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Imprese Sociali iscritte nella sezione d) del RUNTS alla data del 30/04/2026, ad esclusione delle Imprese Sociali</a:t>
            </a: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costituite in forma di società.</a:t>
            </a:r>
          </a:p>
          <a:p>
            <a:endParaRPr lang="it-IT" sz="3200" dirty="0">
              <a:solidFill>
                <a:srgbClr val="271905"/>
              </a:solidFill>
              <a:latin typeface="Raleway" pitchFamily="2" charset="0"/>
            </a:endParaRPr>
          </a:p>
          <a:p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Sede legale in provincia </a:t>
            </a:r>
            <a:r>
              <a:rPr lang="it-IT" sz="3200" b="1" dirty="0">
                <a:solidFill>
                  <a:srgbClr val="271905"/>
                </a:solidFill>
                <a:latin typeface="Raleway" pitchFamily="2" charset="0"/>
              </a:rPr>
              <a:t>di Trento, Bolzano o Verona</a:t>
            </a:r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.</a:t>
            </a:r>
          </a:p>
          <a:p>
            <a:endParaRPr lang="it-IT" sz="3200" dirty="0">
              <a:solidFill>
                <a:srgbClr val="271905"/>
              </a:solidFill>
              <a:latin typeface="Raleway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BB613A-AB3A-882A-1D0D-EF0E5FF3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40284" y="9093784"/>
            <a:ext cx="3073558" cy="9970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B8C03F-5292-4671-CD4E-A76C24B61942}"/>
              </a:ext>
            </a:extLst>
          </p:cNvPr>
          <p:cNvSpPr txBox="1"/>
          <p:nvPr/>
        </p:nvSpPr>
        <p:spPr>
          <a:xfrm>
            <a:off x="3352800" y="1399882"/>
            <a:ext cx="123309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latin typeface="Raleway" pitchFamily="2" charset="0"/>
              </a:rPr>
              <a:t>Dare visibilità all'operato di associazioni, cooperative sociali ed in generale enti non lucrativi che operano nel </a:t>
            </a:r>
            <a:r>
              <a:rPr lang="it-IT" sz="3200" dirty="0">
                <a:solidFill>
                  <a:srgbClr val="271905"/>
                </a:solidFill>
                <a:latin typeface="Raleway" pitchFamily="2" charset="0"/>
              </a:rPr>
              <a:t>sociale</a:t>
            </a:r>
            <a:r>
              <a:rPr lang="it-IT" sz="3200" dirty="0">
                <a:latin typeface="Raleway" pitchFamily="2" charset="0"/>
              </a:rPr>
              <a:t>, attraverso il sostegno economico di progetti a favore delle comunità locali. </a:t>
            </a:r>
          </a:p>
        </p:txBody>
      </p:sp>
    </p:spTree>
    <p:extLst>
      <p:ext uri="{BB962C8B-B14F-4D97-AF65-F5344CB8AC3E}">
        <p14:creationId xmlns:p14="http://schemas.microsoft.com/office/powerpoint/2010/main" val="243506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B93BA-94E1-89C7-2494-CB06E154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F278493-082A-8A63-7EF8-1C19C9FE504A}"/>
              </a:ext>
            </a:extLst>
          </p:cNvPr>
          <p:cNvSpPr txBox="1"/>
          <p:nvPr/>
        </p:nvSpPr>
        <p:spPr>
          <a:xfrm>
            <a:off x="3733800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Anforderungen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  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446D3E2-383E-BFA6-75DC-72D7C5F4A9C9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E77CE68-55B8-A911-EC47-6F1A132450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22DC7DCE-8B27-9EAE-6070-D0C72867E3B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D9A187EA-0CF3-B1E6-5CBD-07FC9BE3F8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8525" y="9105900"/>
            <a:ext cx="3073558" cy="9970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92A2DD-9CA6-9383-0348-2F5DC82059A9}"/>
              </a:ext>
            </a:extLst>
          </p:cNvPr>
          <p:cNvSpPr txBox="1"/>
          <p:nvPr/>
        </p:nvSpPr>
        <p:spPr>
          <a:xfrm>
            <a:off x="3162083" y="1773880"/>
            <a:ext cx="14680721" cy="8891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Raleway" pitchFamily="2" charset="0"/>
              </a:rPr>
              <a:t>An der Initiative können Einrichtungen teilnehmen, deren gewöhnliche Tätigkeit in erster Linie auf die Hilfe und Unterstützung einer oder mehrerer der folgenden Zielgruppen ausgerichtet ist: </a:t>
            </a:r>
            <a:endParaRPr lang="it-IT" sz="2400" dirty="0">
              <a:latin typeface="Raleway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Ältere Menschen </a:t>
            </a:r>
            <a:r>
              <a:rPr lang="de-DE" sz="2400" dirty="0">
                <a:latin typeface="Raleway" pitchFamily="2" charset="0"/>
              </a:rPr>
              <a:t>(z. B. einsam, abhängig, in schwierigem Zustand);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Gefährdete Kinder</a:t>
            </a:r>
            <a:r>
              <a:rPr lang="de-DE" sz="2400" dirty="0">
                <a:latin typeface="Raleway" pitchFamily="2" charset="0"/>
              </a:rPr>
              <a:t> (z. B. Opfer von Gewalt und Mobbing, Unterstützung bei grundlegenden Bedürfnissen);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Frauen oder Mütter </a:t>
            </a:r>
            <a:r>
              <a:rPr lang="de-DE" sz="2400" dirty="0">
                <a:latin typeface="Raleway" pitchFamily="2" charset="0"/>
              </a:rPr>
              <a:t>mit beruflichen oder sozialen Schwierigkeiten oder Opfer von Gewalt;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Menschen mit körperlichen, geistigen oder sensorischen Behinderungen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Menschen in einem geschwächten Gesundheitszustand </a:t>
            </a:r>
            <a:r>
              <a:rPr lang="de-DE" sz="2400" dirty="0">
                <a:latin typeface="Raleway" pitchFamily="2" charset="0"/>
              </a:rPr>
              <a:t>(z. B. Essstörungen, Menschen im Krankenhaus oder in der Palliativmedizin, onkologische Erkrankungen, seltene und alle Formen degenerativer und chronischer Erkrankungen);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Junge Menschen und Erwachsene mit Suchtproblemen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Einsame, obdachlose Menschen;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Menschen und Familien in Schwierigkeiten</a:t>
            </a:r>
            <a:r>
              <a:rPr lang="de-DE" sz="2400" dirty="0">
                <a:latin typeface="Raleway" pitchFamily="2" charset="0"/>
              </a:rPr>
              <a:t> (Marginalisierung, persönliche, familiäre und wirtschaftliche Anfälligkeit, neue Formen der Armut);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Raleway" pitchFamily="2" charset="0"/>
              </a:rPr>
              <a:t>Menschen in Armut und Not in der Welt </a:t>
            </a:r>
            <a:r>
              <a:rPr lang="de-DE" sz="2400" dirty="0">
                <a:latin typeface="Raleway" pitchFamily="2" charset="0"/>
              </a:rPr>
              <a:t>(internationale Solidaritätsaktionen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6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B8790A-2432-73FC-F123-8ACD40EE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B0E4E32-FA4B-5AB0-520E-7C36152A87F3}"/>
              </a:ext>
            </a:extLst>
          </p:cNvPr>
          <p:cNvSpPr txBox="1"/>
          <p:nvPr/>
        </p:nvSpPr>
        <p:spPr>
          <a:xfrm>
            <a:off x="3733800" y="4953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Requisiti</a:t>
            </a: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3A809F4-93F1-557B-0F41-8E105E77534B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56D34BB-384A-5B65-479E-1FD0B7783C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3EBB23F-E903-B15A-D78B-B47D8A9F02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9E82E123-AB1E-F967-C740-42C27ED29D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8525" y="9105900"/>
            <a:ext cx="3073558" cy="9970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FF5678-E0C0-1A4C-B60C-E0E078286CB2}"/>
              </a:ext>
            </a:extLst>
          </p:cNvPr>
          <p:cNvSpPr txBox="1"/>
          <p:nvPr/>
        </p:nvSpPr>
        <p:spPr>
          <a:xfrm>
            <a:off x="3130453" y="1697680"/>
            <a:ext cx="14680721" cy="778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Raleway" pitchFamily="2" charset="0"/>
              </a:rPr>
              <a:t>Possono partecipare all’iniziativa i soggetti la cui azione ordinaria è rivolta in via prevalente ad aiutare e supportare una o più delle seguenti categorie di destinatari: </a:t>
            </a:r>
          </a:p>
          <a:p>
            <a:pPr>
              <a:lnSpc>
                <a:spcPct val="150000"/>
              </a:lnSpc>
            </a:pPr>
            <a:endParaRPr lang="it-IT" sz="2400" b="1" dirty="0">
              <a:latin typeface="Raleway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Anziani </a:t>
            </a:r>
            <a:r>
              <a:rPr lang="it-IT" sz="2400" dirty="0">
                <a:latin typeface="Raleway" pitchFamily="2" charset="0"/>
              </a:rPr>
              <a:t>(ad es. soli, non autosufficienti, in condizione di difficoltà);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Minori a rischio </a:t>
            </a:r>
            <a:r>
              <a:rPr lang="it-IT" sz="2400" dirty="0">
                <a:latin typeface="Raleway" pitchFamily="2" charset="0"/>
              </a:rPr>
              <a:t>(ad es. vittime di violenza e di bullismo, supporto a bisogni essenziali);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Donne o mamme </a:t>
            </a:r>
            <a:r>
              <a:rPr lang="it-IT" sz="2400" dirty="0">
                <a:latin typeface="Raleway" pitchFamily="2" charset="0"/>
              </a:rPr>
              <a:t>con difficoltà lavorative, sociali o vittime di violenza;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Persone con disabilità fisica, psichica o sensoriale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Persone in stato di salute debole </a:t>
            </a:r>
            <a:r>
              <a:rPr lang="it-IT" sz="2400" dirty="0">
                <a:latin typeface="Raleway" pitchFamily="2" charset="0"/>
              </a:rPr>
              <a:t>(ad es. disturbi alimentari, persone ospedalizzate o in cure palliative, malattie oncologiche, rare e tutte le forme di malattie degenerative e croniche);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Giovani e adulti con dipendenze </a:t>
            </a:r>
            <a:endParaRPr lang="it-IT" sz="2400" dirty="0">
              <a:latin typeface="Raleway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Persone sole, senza fissa dimora;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Persone e famiglie in difficoltà </a:t>
            </a:r>
            <a:r>
              <a:rPr lang="it-IT" sz="2400" dirty="0">
                <a:latin typeface="Raleway" pitchFamily="2" charset="0"/>
              </a:rPr>
              <a:t>(emarginazione, fragilità personali, familiari, economiche, nuove forme di povertà);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</a:rPr>
              <a:t>Persone in stato di povertà e bisogno nel mondo </a:t>
            </a:r>
            <a:r>
              <a:rPr lang="it-IT" sz="2400" dirty="0">
                <a:latin typeface="Raleway" pitchFamily="2" charset="0"/>
              </a:rPr>
              <a:t>(azioni di solidarietà internazionale) </a:t>
            </a:r>
          </a:p>
        </p:txBody>
      </p:sp>
    </p:spTree>
    <p:extLst>
      <p:ext uri="{BB962C8B-B14F-4D97-AF65-F5344CB8AC3E}">
        <p14:creationId xmlns:p14="http://schemas.microsoft.com/office/powerpoint/2010/main" val="18080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8859F-3B36-1E38-7430-B1243BEC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10C5D75-0372-5D95-09F0-FDB7FED3D92E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>
                <a:solidFill>
                  <a:srgbClr val="D28335"/>
                </a:solidFill>
                <a:latin typeface="Abadi" panose="020B0604020104020204" pitchFamily="34" charset="0"/>
              </a:rPr>
              <a:t>Timing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3F0C057-A12C-66C0-6B96-8433383F78B6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E853465-ECFB-FE27-3DEB-D635FAF734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243A25C-36D7-417B-9E46-AC699CCF043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AB5938CF-CE21-BC43-2A82-17588FC0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DC3323-369D-EFDA-0B6F-A16EC2B3D82B}"/>
              </a:ext>
            </a:extLst>
          </p:cNvPr>
          <p:cNvSpPr txBox="1"/>
          <p:nvPr/>
        </p:nvSpPr>
        <p:spPr>
          <a:xfrm>
            <a:off x="4267200" y="2476500"/>
            <a:ext cx="109728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dirty="0" err="1">
                <a:effectLst/>
                <a:latin typeface="Raleway" pitchFamily="2" charset="0"/>
              </a:rPr>
              <a:t>Bewerbungsfrist</a:t>
            </a:r>
            <a:r>
              <a:rPr lang="it-IT" sz="3200" b="0" i="0" dirty="0">
                <a:effectLst/>
                <a:latin typeface="Raleway" pitchFamily="2" charset="0"/>
              </a:rPr>
              <a:t>: </a:t>
            </a:r>
            <a:r>
              <a:rPr lang="it-IT" sz="3200" i="0" dirty="0">
                <a:effectLst/>
                <a:latin typeface="Raleway" pitchFamily="2" charset="0"/>
              </a:rPr>
              <a:t>30/04</a:t>
            </a:r>
          </a:p>
          <a:p>
            <a:endParaRPr lang="it-IT" sz="3200" dirty="0">
              <a:latin typeface="Raleway" pitchFamily="2" charset="0"/>
            </a:endParaRPr>
          </a:p>
          <a:p>
            <a:r>
              <a:rPr lang="it-IT" sz="3200" b="1" dirty="0" err="1">
                <a:latin typeface="Raleway" pitchFamily="2" charset="0"/>
              </a:rPr>
              <a:t>Bewertung</a:t>
            </a:r>
            <a:r>
              <a:rPr lang="it-IT" sz="3200" b="1" dirty="0">
                <a:latin typeface="Raleway" pitchFamily="2" charset="0"/>
              </a:rPr>
              <a:t>: </a:t>
            </a:r>
            <a:r>
              <a:rPr lang="it-IT" sz="3200" dirty="0" err="1">
                <a:latin typeface="Raleway" pitchFamily="2" charset="0"/>
              </a:rPr>
              <a:t>Vom</a:t>
            </a:r>
            <a:r>
              <a:rPr lang="it-IT" sz="3200" dirty="0">
                <a:latin typeface="Raleway" pitchFamily="2" charset="0"/>
              </a:rPr>
              <a:t> 01/05/2025 bis 31/08/2025 </a:t>
            </a:r>
          </a:p>
          <a:p>
            <a:endParaRPr lang="it-IT" sz="3200" dirty="0">
              <a:latin typeface="Raleway" pitchFamily="2" charset="0"/>
            </a:endParaRPr>
          </a:p>
          <a:p>
            <a:r>
              <a:rPr lang="it-IT" sz="3200" b="1" dirty="0" err="1">
                <a:latin typeface="Raleway" pitchFamily="2" charset="0"/>
              </a:rPr>
              <a:t>Ergebnis</a:t>
            </a:r>
            <a:r>
              <a:rPr lang="it-IT" sz="3200" b="1" dirty="0">
                <a:latin typeface="Raleway" pitchFamily="2" charset="0"/>
              </a:rPr>
              <a:t> </a:t>
            </a:r>
            <a:r>
              <a:rPr lang="it-IT" sz="3200" b="1" dirty="0" err="1">
                <a:latin typeface="Raleway" pitchFamily="2" charset="0"/>
              </a:rPr>
              <a:t>der</a:t>
            </a:r>
            <a:r>
              <a:rPr lang="it-IT" sz="3200" b="1" dirty="0">
                <a:latin typeface="Raleway" pitchFamily="2" charset="0"/>
              </a:rPr>
              <a:t> </a:t>
            </a:r>
            <a:r>
              <a:rPr lang="it-IT" sz="3200" b="1" dirty="0" err="1">
                <a:latin typeface="Raleway" pitchFamily="2" charset="0"/>
              </a:rPr>
              <a:t>Evaluierung</a:t>
            </a:r>
            <a:r>
              <a:rPr lang="it-IT" sz="3200" b="1" dirty="0">
                <a:latin typeface="Raleway" pitchFamily="2" charset="0"/>
              </a:rPr>
              <a:t>: </a:t>
            </a:r>
            <a:r>
              <a:rPr lang="de-DE" sz="3200" dirty="0">
                <a:latin typeface="Raleway" pitchFamily="2" charset="0"/>
              </a:rPr>
              <a:t>bis zum 01.09.2025 werden die 10 zugelassenen Themen bekannt gegeben und offiziell gemacht </a:t>
            </a:r>
          </a:p>
          <a:p>
            <a:br>
              <a:rPr lang="it-IT" sz="3200" dirty="0">
                <a:latin typeface="Raleway" pitchFamily="2" charset="0"/>
              </a:rPr>
            </a:br>
            <a:r>
              <a:rPr lang="it-IT" sz="3200" b="1" dirty="0" err="1">
                <a:latin typeface="Raleway" pitchFamily="2" charset="0"/>
              </a:rPr>
              <a:t>Abgabe</a:t>
            </a:r>
            <a:r>
              <a:rPr lang="it-IT" sz="3200" b="1" dirty="0">
                <a:latin typeface="Raleway" pitchFamily="2" charset="0"/>
              </a:rPr>
              <a:t> von </a:t>
            </a:r>
            <a:r>
              <a:rPr lang="it-IT" sz="3200" b="1" dirty="0" err="1">
                <a:latin typeface="Raleway" pitchFamily="2" charset="0"/>
              </a:rPr>
              <a:t>Herzpunkten</a:t>
            </a:r>
            <a:r>
              <a:rPr lang="it-IT" sz="3200" b="1" i="0" dirty="0">
                <a:effectLst/>
                <a:latin typeface="Raleway" pitchFamily="2" charset="0"/>
              </a:rPr>
              <a:t>: </a:t>
            </a:r>
            <a:r>
              <a:rPr lang="it-IT" sz="3200" b="0" i="0" dirty="0">
                <a:effectLst/>
                <a:latin typeface="Raleway" pitchFamily="2" charset="0"/>
              </a:rPr>
              <a:t>01/09 bis 31/12</a:t>
            </a:r>
          </a:p>
          <a:p>
            <a:br>
              <a:rPr lang="it-IT" sz="3200" dirty="0">
                <a:latin typeface="Raleway" pitchFamily="2" charset="0"/>
              </a:rPr>
            </a:br>
            <a:r>
              <a:rPr lang="it-IT" sz="3200" b="1" dirty="0">
                <a:latin typeface="Raleway" pitchFamily="2" charset="0"/>
              </a:rPr>
              <a:t>Spende von </a:t>
            </a:r>
            <a:r>
              <a:rPr lang="it-IT" sz="3200" b="1" dirty="0" err="1">
                <a:latin typeface="Raleway" pitchFamily="2" charset="0"/>
              </a:rPr>
              <a:t>Herzpunkten</a:t>
            </a:r>
            <a:r>
              <a:rPr lang="it-IT" sz="3200" b="1" dirty="0">
                <a:latin typeface="Raleway" pitchFamily="2" charset="0"/>
              </a:rPr>
              <a:t>: </a:t>
            </a:r>
            <a:r>
              <a:rPr lang="it-IT" sz="3200" b="0" i="0" dirty="0">
                <a:effectLst/>
                <a:latin typeface="Raleway" pitchFamily="2" charset="0"/>
              </a:rPr>
              <a:t>01/10 bis 02/02/26</a:t>
            </a:r>
          </a:p>
          <a:p>
            <a:endParaRPr lang="it-IT" sz="3200" dirty="0">
              <a:latin typeface="Raleway" pitchFamily="2" charset="0"/>
            </a:endParaRPr>
          </a:p>
          <a:p>
            <a:r>
              <a:rPr lang="en-US" sz="3200" b="1" dirty="0">
                <a:solidFill>
                  <a:srgbClr val="D28335"/>
                </a:solidFill>
                <a:latin typeface="Abadi" panose="020B0604020104020204" pitchFamily="34" charset="0"/>
              </a:rPr>
              <a:t>1\09\2026: 10 Projekte</a:t>
            </a:r>
            <a:endParaRPr lang="it-IT" sz="3200" b="0" i="0" dirty="0">
              <a:effectLst/>
              <a:latin typeface="Raleway" pitchFamily="2" charset="0"/>
            </a:endParaRPr>
          </a:p>
          <a:p>
            <a:endParaRPr lang="it-IT" sz="3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7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65566-B138-DBD9-AAEC-C3080DD04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61753C1-01BB-2D1E-9969-F44F770E963A}"/>
              </a:ext>
            </a:extLst>
          </p:cNvPr>
          <p:cNvSpPr txBox="1"/>
          <p:nvPr/>
        </p:nvSpPr>
        <p:spPr>
          <a:xfrm>
            <a:off x="3962399" y="571500"/>
            <a:ext cx="10363201" cy="12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60"/>
              </a:lnSpc>
            </a:pPr>
            <a:r>
              <a:rPr lang="en-US" sz="7200" b="1" dirty="0" err="1">
                <a:solidFill>
                  <a:srgbClr val="D28335"/>
                </a:solidFill>
                <a:latin typeface="Abadi" panose="020B0604020104020204" pitchFamily="34" charset="0"/>
              </a:rPr>
              <a:t>Tempistiche</a:t>
            </a:r>
            <a:endParaRPr lang="en-US" sz="7200" b="1" dirty="0">
              <a:solidFill>
                <a:srgbClr val="D28335"/>
              </a:solidFill>
              <a:latin typeface="Abadi" panose="020B0604020104020204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275A98D-B2DE-C845-222B-9F30BE5A6214}"/>
              </a:ext>
            </a:extLst>
          </p:cNvPr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81D0E56-3E00-F129-B4A8-02F7D13BF1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833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6DF09A4-16F1-4C06-1F7C-F564A819B63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33B68449-C921-ABA7-A783-B40B147532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1000" y="9105900"/>
            <a:ext cx="3073558" cy="9970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EEE675-3490-B4FE-6843-3867DB6488ED}"/>
              </a:ext>
            </a:extLst>
          </p:cNvPr>
          <p:cNvSpPr txBox="1"/>
          <p:nvPr/>
        </p:nvSpPr>
        <p:spPr>
          <a:xfrm>
            <a:off x="3962399" y="2611815"/>
            <a:ext cx="109728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dirty="0">
                <a:effectLst/>
                <a:latin typeface="Raleway" pitchFamily="2" charset="0"/>
              </a:rPr>
              <a:t>Termine raccolta candidature</a:t>
            </a:r>
            <a:r>
              <a:rPr lang="it-IT" sz="3200" b="0" i="0" dirty="0">
                <a:effectLst/>
                <a:latin typeface="Raleway" pitchFamily="2" charset="0"/>
              </a:rPr>
              <a:t>: </a:t>
            </a:r>
            <a:r>
              <a:rPr lang="it-IT" sz="3200" i="0" dirty="0">
                <a:effectLst/>
                <a:latin typeface="Raleway" pitchFamily="2" charset="0"/>
              </a:rPr>
              <a:t>30/04</a:t>
            </a:r>
          </a:p>
          <a:p>
            <a:endParaRPr lang="it-IT" sz="3200" dirty="0">
              <a:latin typeface="Raleway" pitchFamily="2" charset="0"/>
            </a:endParaRPr>
          </a:p>
          <a:p>
            <a:r>
              <a:rPr lang="it-IT" sz="3200" b="1" dirty="0">
                <a:latin typeface="Raleway" pitchFamily="2" charset="0"/>
              </a:rPr>
              <a:t>Valutazione: </a:t>
            </a:r>
            <a:r>
              <a:rPr lang="it-IT" sz="3200" dirty="0">
                <a:latin typeface="Raleway" pitchFamily="2" charset="0"/>
              </a:rPr>
              <a:t>Dal 01/05/2025 al 31/08/2025 </a:t>
            </a:r>
          </a:p>
          <a:p>
            <a:endParaRPr lang="it-IT" sz="3200" dirty="0">
              <a:latin typeface="Raleway" pitchFamily="2" charset="0"/>
            </a:endParaRPr>
          </a:p>
          <a:p>
            <a:r>
              <a:rPr lang="it-IT" sz="3200" b="1" dirty="0">
                <a:latin typeface="Raleway" pitchFamily="2" charset="0"/>
              </a:rPr>
              <a:t>Esito valutazione</a:t>
            </a:r>
            <a:r>
              <a:rPr lang="it-IT" sz="3200" dirty="0">
                <a:latin typeface="Raleway" pitchFamily="2" charset="0"/>
              </a:rPr>
              <a:t>: entro il 01/09/2025 saranno resi noti ed ufficializzati i 10 soggetti ammessi </a:t>
            </a:r>
          </a:p>
          <a:p>
            <a:br>
              <a:rPr lang="it-IT" sz="3200" dirty="0">
                <a:latin typeface="Raleway" pitchFamily="2" charset="0"/>
              </a:rPr>
            </a:br>
            <a:r>
              <a:rPr lang="it-IT" sz="3200" b="1" i="0" dirty="0">
                <a:effectLst/>
                <a:latin typeface="Raleway" pitchFamily="2" charset="0"/>
              </a:rPr>
              <a:t>Erogazione punti cuore</a:t>
            </a:r>
            <a:r>
              <a:rPr lang="it-IT" sz="3200" b="0" i="0" dirty="0">
                <a:effectLst/>
                <a:latin typeface="Raleway" pitchFamily="2" charset="0"/>
              </a:rPr>
              <a:t>: 01/09/2026 al 31/12/2026</a:t>
            </a:r>
          </a:p>
          <a:p>
            <a:br>
              <a:rPr lang="it-IT" sz="3200" dirty="0">
                <a:latin typeface="Raleway" pitchFamily="2" charset="0"/>
              </a:rPr>
            </a:br>
            <a:r>
              <a:rPr lang="it-IT" sz="3200" b="1" i="0" dirty="0">
                <a:effectLst/>
                <a:latin typeface="Raleway" pitchFamily="2" charset="0"/>
              </a:rPr>
              <a:t>Donazione punti cuore</a:t>
            </a:r>
            <a:r>
              <a:rPr lang="it-IT" sz="3200" b="0" i="0" dirty="0">
                <a:effectLst/>
                <a:latin typeface="Raleway" pitchFamily="2" charset="0"/>
              </a:rPr>
              <a:t>: 01/10 al 02/02/26</a:t>
            </a:r>
          </a:p>
          <a:p>
            <a:endParaRPr lang="it-IT" sz="3200" dirty="0">
              <a:latin typeface="Raleway" pitchFamily="2" charset="0"/>
            </a:endParaRPr>
          </a:p>
          <a:p>
            <a:endParaRPr lang="it-IT" sz="3200" b="0" i="0" dirty="0">
              <a:effectLst/>
              <a:latin typeface="Raleway" pitchFamily="2" charset="0"/>
            </a:endParaRPr>
          </a:p>
          <a:p>
            <a:r>
              <a:rPr lang="it-IT" sz="3200" b="1" dirty="0">
                <a:solidFill>
                  <a:srgbClr val="D28335"/>
                </a:solidFill>
                <a:latin typeface="Abadi" panose="020B0604020104020204" pitchFamily="34" charset="0"/>
              </a:rPr>
              <a:t>01/09/2026: 10 Progetti</a:t>
            </a:r>
          </a:p>
        </p:txBody>
      </p:sp>
    </p:spTree>
    <p:extLst>
      <p:ext uri="{BB962C8B-B14F-4D97-AF65-F5344CB8AC3E}">
        <p14:creationId xmlns:p14="http://schemas.microsoft.com/office/powerpoint/2010/main" val="291985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Personalizzato</PresentationFormat>
  <Paragraphs>118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Raleway</vt:lpstr>
      <vt:lpstr>Calibri</vt:lpstr>
      <vt:lpstr>Abadi</vt:lpstr>
      <vt:lpstr>Arial</vt:lpstr>
      <vt:lpstr>Bodoni FLF Bold Italics</vt:lpstr>
      <vt:lpstr>Alice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Assemblea</dc:title>
  <dc:creator>Ulrich Seitz</dc:creator>
  <cp:lastModifiedBy>reparto amm</cp:lastModifiedBy>
  <cp:revision>17</cp:revision>
  <dcterms:created xsi:type="dcterms:W3CDTF">2006-08-16T00:00:00Z</dcterms:created>
  <dcterms:modified xsi:type="dcterms:W3CDTF">2026-04-14T16:26:46Z</dcterms:modified>
  <dc:identifier>DAFxmZKlfaQ</dc:identifier>
</cp:coreProperties>
</file>